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7" r:id="rId4"/>
    <p:sldId id="258" r:id="rId5"/>
    <p:sldId id="259" r:id="rId6"/>
    <p:sldId id="269" r:id="rId7"/>
    <p:sldId id="423" r:id="rId8"/>
    <p:sldId id="403" r:id="rId9"/>
    <p:sldId id="411" r:id="rId10"/>
    <p:sldId id="260" r:id="rId11"/>
    <p:sldId id="261" r:id="rId12"/>
    <p:sldId id="262" r:id="rId13"/>
    <p:sldId id="263" r:id="rId14"/>
    <p:sldId id="428" r:id="rId15"/>
    <p:sldId id="439" r:id="rId16"/>
    <p:sldId id="264" r:id="rId17"/>
    <p:sldId id="265" r:id="rId18"/>
    <p:sldId id="266" r:id="rId19"/>
    <p:sldId id="438" r:id="rId20"/>
    <p:sldId id="268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20" d="100"/>
          <a:sy n="120" d="100"/>
        </p:scale>
        <p:origin x="80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C43F3-136F-DF4A-8235-21BE10DAFE7F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48E5E-D436-4A48-A723-D0E74A627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4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48E5E-D436-4A48-A723-D0E74A62715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58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48E5E-D436-4A48-A723-D0E74A62715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78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9033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9033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pPr marL="129539">
              <a:lnSpc>
                <a:spcPts val="1340"/>
              </a:lnSpc>
            </a:pPr>
            <a:fld id="{81D60167-4931-47E6-BA6A-407CBD079E47}" type="slidenum">
              <a:rPr dirty="0">
                <a:solidFill>
                  <a:srgbClr val="CA96FD"/>
                </a:solidFill>
              </a:rPr>
              <a:t>‹#›</a:t>
            </a:fld>
            <a:endParaRPr dirty="0">
              <a:solidFill>
                <a:srgbClr val="CA96F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9033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9033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pPr marL="129539">
              <a:lnSpc>
                <a:spcPts val="1340"/>
              </a:lnSpc>
            </a:pPr>
            <a:fld id="{81D60167-4931-47E6-BA6A-407CBD079E47}" type="slidenum">
              <a:rPr dirty="0">
                <a:solidFill>
                  <a:srgbClr val="CA96FD"/>
                </a:solidFill>
              </a:rPr>
              <a:t>‹#›</a:t>
            </a:fld>
            <a:endParaRPr dirty="0">
              <a:solidFill>
                <a:srgbClr val="CA96F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9033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55334" y="1781809"/>
            <a:ext cx="4860925" cy="3592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9033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pPr marL="129539">
              <a:lnSpc>
                <a:spcPts val="1340"/>
              </a:lnSpc>
            </a:pPr>
            <a:fld id="{81D60167-4931-47E6-BA6A-407CBD079E47}" type="slidenum">
              <a:rPr dirty="0">
                <a:solidFill>
                  <a:srgbClr val="CA96FD"/>
                </a:solidFill>
              </a:rPr>
              <a:t>‹#›</a:t>
            </a:fld>
            <a:endParaRPr dirty="0">
              <a:solidFill>
                <a:srgbClr val="CA96F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2811" y="757427"/>
            <a:ext cx="6054090" cy="534314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758" y="360425"/>
            <a:ext cx="2157222" cy="108051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44940" y="740663"/>
            <a:ext cx="1741931" cy="150647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75297" y="2205989"/>
            <a:ext cx="2849118" cy="255574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24416" y="1639061"/>
            <a:ext cx="2767583" cy="408584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68990" y="867155"/>
            <a:ext cx="639318" cy="5326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9033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pPr marL="129539">
              <a:lnSpc>
                <a:spcPts val="1340"/>
              </a:lnSpc>
            </a:pPr>
            <a:fld id="{81D60167-4931-47E6-BA6A-407CBD079E47}" type="slidenum">
              <a:rPr dirty="0">
                <a:solidFill>
                  <a:srgbClr val="CA96FD"/>
                </a:solidFill>
              </a:rPr>
              <a:t>‹#›</a:t>
            </a:fld>
            <a:endParaRPr dirty="0">
              <a:solidFill>
                <a:srgbClr val="CA96F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pPr marL="129539">
              <a:lnSpc>
                <a:spcPts val="1340"/>
              </a:lnSpc>
            </a:pPr>
            <a:fld id="{81D60167-4931-47E6-BA6A-407CBD079E47}" type="slidenum">
              <a:rPr dirty="0">
                <a:solidFill>
                  <a:srgbClr val="CA96FD"/>
                </a:solidFill>
              </a:rPr>
              <a:t>‹#›</a:t>
            </a:fld>
            <a:endParaRPr dirty="0">
              <a:solidFill>
                <a:srgbClr val="CA96F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8647" y="224282"/>
            <a:ext cx="5362575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9033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8647" y="1922271"/>
            <a:ext cx="8084184" cy="1560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9033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79071" y="6520050"/>
            <a:ext cx="272415" cy="198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pPr marL="129539">
              <a:lnSpc>
                <a:spcPts val="1340"/>
              </a:lnSpc>
            </a:pPr>
            <a:fld id="{81D60167-4931-47E6-BA6A-407CBD079E47}" type="slidenum">
              <a:rPr dirty="0">
                <a:solidFill>
                  <a:srgbClr val="CA96FD"/>
                </a:solidFill>
              </a:rPr>
              <a:t>‹#›</a:t>
            </a:fld>
            <a:endParaRPr dirty="0">
              <a:solidFill>
                <a:srgbClr val="CA96F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3.png"/><Relationship Id="rId7" Type="http://schemas.openxmlformats.org/officeDocument/2006/relationships/image" Target="../media/image24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1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1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1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1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jp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asie.ru/" TargetMode="External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7.jpg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813" y="2584196"/>
            <a:ext cx="5314950" cy="1678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7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FFFF"/>
                </a:solidFill>
                <a:latin typeface="Tahoma"/>
                <a:cs typeface="Tahoma"/>
              </a:rPr>
              <a:t>ПРОГРАММА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ts val="9150"/>
              </a:lnSpc>
            </a:pPr>
            <a:r>
              <a:rPr sz="8000" b="1" spc="-10" dirty="0">
                <a:solidFill>
                  <a:srgbClr val="FFFFFF"/>
                </a:solidFill>
                <a:latin typeface="Tahoma"/>
                <a:cs typeface="Tahoma"/>
              </a:rPr>
              <a:t>«УМНИК»</a:t>
            </a:r>
            <a:endParaRPr sz="8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4820411"/>
            <a:ext cx="9794240" cy="1786255"/>
            <a:chOff x="0" y="4820411"/>
            <a:chExt cx="9794240" cy="1786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000243"/>
              <a:ext cx="1216914" cy="14737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3735" y="4820411"/>
              <a:ext cx="2000250" cy="1786127"/>
            </a:xfrm>
            <a:prstGeom prst="rect">
              <a:avLst/>
            </a:prstGeom>
          </p:spPr>
        </p:pic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F43F59-C517-8907-EFC6-5308B637DDC6}"/>
              </a:ext>
            </a:extLst>
          </p:cNvPr>
          <p:cNvSpPr/>
          <p:nvPr/>
        </p:nvSpPr>
        <p:spPr>
          <a:xfrm>
            <a:off x="1295400" y="5012600"/>
            <a:ext cx="5791200" cy="1294721"/>
          </a:xfrm>
          <a:prstGeom prst="rect">
            <a:avLst/>
          </a:prstGeom>
        </p:spPr>
        <p:txBody>
          <a:bodyPr wrap="square" lIns="184919" tIns="92460" rIns="184919" bIns="92460">
            <a:spAutoFit/>
          </a:bodyPr>
          <a:lstStyle/>
          <a:p>
            <a:r>
              <a:rPr lang="ru" b="1" dirty="0">
                <a:solidFill>
                  <a:schemeClr val="bg1"/>
                </a:solidFill>
              </a:rPr>
              <a:t>Пугачева Екатерина Юрьевна</a:t>
            </a:r>
          </a:p>
          <a:p>
            <a:r>
              <a:rPr lang="ru" dirty="0">
                <a:solidFill>
                  <a:schemeClr val="bg1"/>
                </a:solidFill>
              </a:rPr>
              <a:t>Координатор молодежных грантовых программ</a:t>
            </a:r>
          </a:p>
          <a:p>
            <a:r>
              <a:rPr lang="ru" dirty="0">
                <a:solidFill>
                  <a:schemeClr val="bg1"/>
                </a:solidFill>
              </a:rPr>
              <a:t>Фонда содействия инновациям в Кузбассе</a:t>
            </a:r>
          </a:p>
          <a:p>
            <a:r>
              <a:rPr lang="ru" dirty="0">
                <a:solidFill>
                  <a:schemeClr val="bg1"/>
                </a:solidFill>
              </a:rPr>
              <a:t>(АО «Кузбасский технопарк»)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68" y="-93396"/>
            <a:ext cx="12146464" cy="6950458"/>
            <a:chOff x="45535" y="0"/>
            <a:chExt cx="12146464" cy="695045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15" y="0"/>
              <a:ext cx="12140184" cy="67993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35" y="159514"/>
              <a:ext cx="8183972" cy="67909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6991" y="832866"/>
              <a:ext cx="10410190" cy="776605"/>
            </a:xfrm>
            <a:custGeom>
              <a:avLst/>
              <a:gdLst/>
              <a:ahLst/>
              <a:cxnLst/>
              <a:rect l="l" t="t" r="r" b="b"/>
              <a:pathLst>
                <a:path w="10410190" h="776605">
                  <a:moveTo>
                    <a:pt x="10261981" y="0"/>
                  </a:moveTo>
                  <a:lnTo>
                    <a:pt x="147739" y="0"/>
                  </a:lnTo>
                  <a:lnTo>
                    <a:pt x="101040" y="7533"/>
                  </a:lnTo>
                  <a:lnTo>
                    <a:pt x="60484" y="28508"/>
                  </a:lnTo>
                  <a:lnTo>
                    <a:pt x="28504" y="60487"/>
                  </a:lnTo>
                  <a:lnTo>
                    <a:pt x="7531" y="101031"/>
                  </a:lnTo>
                  <a:lnTo>
                    <a:pt x="0" y="147700"/>
                  </a:lnTo>
                  <a:lnTo>
                    <a:pt x="0" y="628776"/>
                  </a:lnTo>
                  <a:lnTo>
                    <a:pt x="7531" y="675446"/>
                  </a:lnTo>
                  <a:lnTo>
                    <a:pt x="28504" y="715990"/>
                  </a:lnTo>
                  <a:lnTo>
                    <a:pt x="60484" y="747969"/>
                  </a:lnTo>
                  <a:lnTo>
                    <a:pt x="101040" y="768944"/>
                  </a:lnTo>
                  <a:lnTo>
                    <a:pt x="147739" y="776478"/>
                  </a:lnTo>
                  <a:lnTo>
                    <a:pt x="10261981" y="776478"/>
                  </a:lnTo>
                  <a:lnTo>
                    <a:pt x="10308650" y="768944"/>
                  </a:lnTo>
                  <a:lnTo>
                    <a:pt x="10349194" y="747969"/>
                  </a:lnTo>
                  <a:lnTo>
                    <a:pt x="10381173" y="715990"/>
                  </a:lnTo>
                  <a:lnTo>
                    <a:pt x="10402148" y="675446"/>
                  </a:lnTo>
                  <a:lnTo>
                    <a:pt x="10409682" y="628776"/>
                  </a:lnTo>
                  <a:lnTo>
                    <a:pt x="10409682" y="147700"/>
                  </a:lnTo>
                  <a:lnTo>
                    <a:pt x="10402148" y="101031"/>
                  </a:lnTo>
                  <a:lnTo>
                    <a:pt x="10381173" y="60487"/>
                  </a:lnTo>
                  <a:lnTo>
                    <a:pt x="10349194" y="28508"/>
                  </a:lnTo>
                  <a:lnTo>
                    <a:pt x="10308650" y="7533"/>
                  </a:lnTo>
                  <a:lnTo>
                    <a:pt x="10261981" y="0"/>
                  </a:lnTo>
                  <a:close/>
                </a:path>
              </a:pathLst>
            </a:custGeom>
            <a:solidFill>
              <a:srgbClr val="E6D3F4">
                <a:alpha val="6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5627" y="81788"/>
            <a:ext cx="26523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ЧТО</a:t>
            </a:r>
            <a:r>
              <a:rPr spc="-215" dirty="0">
                <a:latin typeface="Arial"/>
                <a:cs typeface="Arial"/>
              </a:rPr>
              <a:t> </a:t>
            </a:r>
            <a:r>
              <a:rPr spc="-35" dirty="0">
                <a:latin typeface="Arial"/>
                <a:cs typeface="Arial"/>
              </a:rPr>
              <a:t>НОВОГО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1970532"/>
            <a:ext cx="12192000" cy="4887595"/>
            <a:chOff x="0" y="1970532"/>
            <a:chExt cx="12192000" cy="4887595"/>
          </a:xfrm>
        </p:grpSpPr>
        <p:sp>
          <p:nvSpPr>
            <p:cNvPr id="8" name="object 8"/>
            <p:cNvSpPr/>
            <p:nvPr/>
          </p:nvSpPr>
          <p:spPr>
            <a:xfrm>
              <a:off x="0" y="6739889"/>
              <a:ext cx="12192000" cy="118110"/>
            </a:xfrm>
            <a:custGeom>
              <a:avLst/>
              <a:gdLst/>
              <a:ahLst/>
              <a:cxnLst/>
              <a:rect l="l" t="t" r="r" b="b"/>
              <a:pathLst>
                <a:path w="12192000" h="118109">
                  <a:moveTo>
                    <a:pt x="12192000" y="0"/>
                  </a:moveTo>
                  <a:lnTo>
                    <a:pt x="0" y="0"/>
                  </a:lnTo>
                  <a:lnTo>
                    <a:pt x="0" y="118109"/>
                  </a:lnTo>
                  <a:lnTo>
                    <a:pt x="12192000" y="11810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101" y="1978152"/>
              <a:ext cx="3256788" cy="10355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991" y="4326636"/>
              <a:ext cx="3606546" cy="10347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470" y="1970532"/>
              <a:ext cx="3256787" cy="10347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3157" y="1970532"/>
              <a:ext cx="3256788" cy="103479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81202" y="2261870"/>
            <a:ext cx="10934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1.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Цифровые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технологии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1841" y="4487417"/>
            <a:ext cx="1755139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4897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4.</a:t>
            </a: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Медицина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технологии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здоровьесбережения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13528" y="2151125"/>
            <a:ext cx="171323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2.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Новые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 материалы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химические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технологии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11742" y="2344419"/>
            <a:ext cx="14617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3.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Биотехнологии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41647" y="154686"/>
            <a:ext cx="7955280" cy="5181600"/>
            <a:chOff x="4041647" y="154686"/>
            <a:chExt cx="7955280" cy="518160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26673" y="154686"/>
              <a:ext cx="1270253" cy="6355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1647" y="4301489"/>
              <a:ext cx="4210811" cy="103479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1157457" y="6417055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67676"/>
                </a:solidFill>
                <a:latin typeface="Courier New"/>
                <a:cs typeface="Courier New"/>
              </a:rPr>
              <a:t>5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995911" y="6494526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5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37532" y="4476241"/>
            <a:ext cx="254762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5.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Новые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 приборы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интеллектуальные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производственные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технологии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09609" y="4295394"/>
            <a:ext cx="3607307" cy="103479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8868664" y="4560570"/>
            <a:ext cx="19646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6.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Ресурсосберегающая энергетика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704338" y="2124455"/>
            <a:ext cx="9017000" cy="3069590"/>
            <a:chOff x="2704338" y="2124455"/>
            <a:chExt cx="9017000" cy="306959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4338" y="2157221"/>
              <a:ext cx="811529" cy="7200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8648" y="4473701"/>
              <a:ext cx="811529" cy="72009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4659" y="2124455"/>
              <a:ext cx="812292" cy="7200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29855" y="4431029"/>
              <a:ext cx="811529" cy="71932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1057" y="2127503"/>
              <a:ext cx="812292" cy="720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08792" y="4456176"/>
              <a:ext cx="812292" cy="720090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13841" y="868171"/>
            <a:ext cx="10080625" cy="64897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dirty="0">
                <a:latin typeface="Tahoma"/>
                <a:cs typeface="Tahoma"/>
              </a:rPr>
              <a:t>Технологический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вызов/задача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от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индустриального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партнера как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идея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для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будущего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стартапа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b="1" dirty="0">
                <a:solidFill>
                  <a:srgbClr val="9A35CD"/>
                </a:solidFill>
                <a:latin typeface="Arial"/>
                <a:cs typeface="Arial"/>
              </a:rPr>
              <a:t>ПРЕДЛОЖИ</a:t>
            </a:r>
            <a:r>
              <a:rPr sz="1800" b="1" spc="-30" dirty="0">
                <a:solidFill>
                  <a:srgbClr val="9A35C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A35CD"/>
                </a:solidFill>
                <a:latin typeface="Arial"/>
                <a:cs typeface="Arial"/>
              </a:rPr>
              <a:t>СВОЕ</a:t>
            </a:r>
            <a:r>
              <a:rPr sz="1800" b="1" spc="-35" dirty="0">
                <a:solidFill>
                  <a:srgbClr val="9A35CD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9A35CD"/>
                </a:solidFill>
                <a:latin typeface="Arial"/>
                <a:cs typeface="Arial"/>
              </a:rPr>
              <a:t>РЕШЕНИЕ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3841" y="3092957"/>
            <a:ext cx="304165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Геоскан,</a:t>
            </a:r>
            <a:r>
              <a:rPr sz="1400" spc="-3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9033C"/>
                </a:solidFill>
                <a:latin typeface="Tahoma"/>
                <a:cs typeface="Tahoma"/>
              </a:rPr>
              <a:t>РОББО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Онлайн</a:t>
            </a:r>
            <a:r>
              <a:rPr sz="1400" spc="-5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патент,</a:t>
            </a:r>
            <a:r>
              <a:rPr sz="1400" spc="-5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Спецвузавтоматика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Медицинские</a:t>
            </a:r>
            <a:r>
              <a:rPr sz="1400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системы</a:t>
            </a:r>
            <a:r>
              <a:rPr sz="1400" spc="-3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визуализации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82659" y="3086862"/>
            <a:ext cx="114046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Татнефть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АГРОПЛАЗМА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Органик</a:t>
            </a:r>
            <a:r>
              <a:rPr sz="1400" spc="-8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9033C"/>
                </a:solidFill>
                <a:latin typeface="Tahoma"/>
                <a:cs typeface="Tahoma"/>
              </a:rPr>
              <a:t>парк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97908" y="3099054"/>
            <a:ext cx="127571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Газпром</a:t>
            </a:r>
            <a:r>
              <a:rPr sz="1400" spc="-4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Нефть Технодизель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Искож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5731" y="5461000"/>
            <a:ext cx="2602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МОТОРИКА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Наука</a:t>
            </a:r>
            <a:r>
              <a:rPr sz="1400" spc="-3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и</a:t>
            </a:r>
            <a:r>
              <a:rPr sz="140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инновации</a:t>
            </a:r>
            <a:r>
              <a:rPr sz="1400" spc="-3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(РОСАТОМ)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20641" y="5452871"/>
            <a:ext cx="33534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2618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Газпром</a:t>
            </a:r>
            <a:r>
              <a:rPr sz="1400" spc="-4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Нефть Куйбышевская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 ЖД</a:t>
            </a:r>
            <a:r>
              <a:rPr sz="14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9033C"/>
                </a:solidFill>
                <a:latin typeface="Tahoma"/>
                <a:cs typeface="Tahoma"/>
              </a:rPr>
              <a:t>(РЖД)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Уфимское</a:t>
            </a:r>
            <a:r>
              <a:rPr sz="1400" spc="-3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агрегатное</a:t>
            </a:r>
            <a:r>
              <a:rPr sz="140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производственное объединение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384285" y="5452871"/>
            <a:ext cx="26028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Башкирэнерго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Наука</a:t>
            </a:r>
            <a:r>
              <a:rPr sz="1400" spc="-3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и</a:t>
            </a:r>
            <a:r>
              <a:rPr sz="140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инновации</a:t>
            </a:r>
            <a:r>
              <a:rPr sz="1400" spc="-3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(РОСАТОМ) Татнефть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Зарядные</a:t>
            </a:r>
            <a:r>
              <a:rPr sz="140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станции</a:t>
            </a:r>
            <a:r>
              <a:rPr sz="1400" spc="-6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«Яблочков»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1911" y="6463918"/>
            <a:ext cx="678942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dirty="0">
                <a:solidFill>
                  <a:srgbClr val="09033C"/>
                </a:solidFill>
                <a:latin typeface="Tahoma"/>
                <a:cs typeface="Tahoma"/>
              </a:rPr>
              <a:t>*</a:t>
            </a:r>
            <a:r>
              <a:rPr sz="1250" spc="-5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250" spc="-30" dirty="0">
                <a:solidFill>
                  <a:srgbClr val="09033C"/>
                </a:solidFill>
                <a:latin typeface="Tahoma"/>
                <a:cs typeface="Tahoma"/>
              </a:rPr>
              <a:t>Полный</a:t>
            </a:r>
            <a:r>
              <a:rPr sz="1250" spc="-5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250" spc="-25" dirty="0">
                <a:solidFill>
                  <a:srgbClr val="09033C"/>
                </a:solidFill>
                <a:latin typeface="Tahoma"/>
                <a:cs typeface="Tahoma"/>
              </a:rPr>
              <a:t>список</a:t>
            </a:r>
            <a:r>
              <a:rPr sz="1250" spc="-6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250" spc="-30" dirty="0">
                <a:solidFill>
                  <a:srgbClr val="09033C"/>
                </a:solidFill>
                <a:latin typeface="Tahoma"/>
                <a:cs typeface="Tahoma"/>
              </a:rPr>
              <a:t>партнеров</a:t>
            </a:r>
            <a:r>
              <a:rPr sz="1250" spc="-5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09033C"/>
                </a:solidFill>
                <a:latin typeface="Tahoma"/>
                <a:cs typeface="Tahoma"/>
              </a:rPr>
              <a:t>и</a:t>
            </a:r>
            <a:r>
              <a:rPr sz="125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250" spc="-30" dirty="0">
                <a:solidFill>
                  <a:srgbClr val="09033C"/>
                </a:solidFill>
                <a:latin typeface="Tahoma"/>
                <a:cs typeface="Tahoma"/>
              </a:rPr>
              <a:t>вызовов</a:t>
            </a:r>
            <a:r>
              <a:rPr sz="1250" spc="-5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250" spc="-30" dirty="0">
                <a:solidFill>
                  <a:srgbClr val="09033C"/>
                </a:solidFill>
                <a:latin typeface="Tahoma"/>
                <a:cs typeface="Tahoma"/>
              </a:rPr>
              <a:t>представлен</a:t>
            </a:r>
            <a:r>
              <a:rPr sz="125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09033C"/>
                </a:solidFill>
                <a:latin typeface="Tahoma"/>
                <a:cs typeface="Tahoma"/>
              </a:rPr>
              <a:t>на</a:t>
            </a:r>
            <a:r>
              <a:rPr sz="1250" spc="-5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250" spc="-20" dirty="0">
                <a:solidFill>
                  <a:srgbClr val="09033C"/>
                </a:solidFill>
                <a:latin typeface="Tahoma"/>
                <a:cs typeface="Tahoma"/>
              </a:rPr>
              <a:t>сайте</a:t>
            </a:r>
            <a:r>
              <a:rPr sz="1250" spc="-4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250" spc="-20" dirty="0">
                <a:solidFill>
                  <a:srgbClr val="09033C"/>
                </a:solidFill>
                <a:latin typeface="Tahoma"/>
                <a:cs typeface="Tahoma"/>
              </a:rPr>
              <a:t>fasie.ru</a:t>
            </a:r>
            <a:r>
              <a:rPr sz="1250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09033C"/>
                </a:solidFill>
                <a:latin typeface="Tahoma"/>
                <a:cs typeface="Tahoma"/>
              </a:rPr>
              <a:t>и</a:t>
            </a:r>
            <a:r>
              <a:rPr sz="125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09033C"/>
                </a:solidFill>
                <a:latin typeface="Tahoma"/>
                <a:cs typeface="Tahoma"/>
              </a:rPr>
              <a:t>в</a:t>
            </a:r>
            <a:r>
              <a:rPr sz="1250" spc="-5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250" spc="-25" dirty="0">
                <a:solidFill>
                  <a:srgbClr val="09033C"/>
                </a:solidFill>
                <a:latin typeface="Tahoma"/>
                <a:cs typeface="Tahoma"/>
              </a:rPr>
              <a:t>заявке</a:t>
            </a:r>
            <a:r>
              <a:rPr sz="125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09033C"/>
                </a:solidFill>
                <a:latin typeface="Tahoma"/>
                <a:cs typeface="Tahoma"/>
              </a:rPr>
              <a:t>в</a:t>
            </a:r>
            <a:r>
              <a:rPr sz="1250" spc="-4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09033C"/>
                </a:solidFill>
                <a:latin typeface="Tahoma"/>
                <a:cs typeface="Tahoma"/>
              </a:rPr>
              <a:t>АС</a:t>
            </a:r>
            <a:r>
              <a:rPr sz="1250" spc="-40" dirty="0">
                <a:solidFill>
                  <a:srgbClr val="09033C"/>
                </a:solidFill>
                <a:latin typeface="Tahoma"/>
                <a:cs typeface="Tahoma"/>
              </a:rPr>
              <a:t> «Фонд-</a:t>
            </a:r>
            <a:r>
              <a:rPr sz="1250" spc="-25" dirty="0">
                <a:solidFill>
                  <a:srgbClr val="09033C"/>
                </a:solidFill>
                <a:latin typeface="Tahoma"/>
                <a:cs typeface="Tahoma"/>
              </a:rPr>
              <a:t>М»</a:t>
            </a:r>
            <a:endParaRPr sz="12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126" y="1773935"/>
            <a:ext cx="4935770" cy="107975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4523789"/>
            <a:ext cx="12192000" cy="2334260"/>
            <a:chOff x="0" y="4523789"/>
            <a:chExt cx="12192000" cy="23342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23789"/>
              <a:ext cx="12191999" cy="23342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739889"/>
              <a:ext cx="12192000" cy="118110"/>
            </a:xfrm>
            <a:custGeom>
              <a:avLst/>
              <a:gdLst/>
              <a:ahLst/>
              <a:cxnLst/>
              <a:rect l="l" t="t" r="r" b="b"/>
              <a:pathLst>
                <a:path w="12192000" h="118109">
                  <a:moveTo>
                    <a:pt x="12192000" y="0"/>
                  </a:moveTo>
                  <a:lnTo>
                    <a:pt x="0" y="0"/>
                  </a:lnTo>
                  <a:lnTo>
                    <a:pt x="0" y="118109"/>
                  </a:lnTo>
                  <a:lnTo>
                    <a:pt x="12192000" y="11810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43610" y="3082544"/>
            <a:ext cx="348170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Промежуточный</a:t>
            </a:r>
            <a:r>
              <a:rPr sz="1400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отчет</a:t>
            </a:r>
            <a:r>
              <a:rPr sz="140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о</a:t>
            </a:r>
            <a:r>
              <a:rPr sz="1400" spc="-4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выполнении</a:t>
            </a:r>
            <a:r>
              <a:rPr sz="1400" spc="-25" dirty="0">
                <a:solidFill>
                  <a:srgbClr val="09033C"/>
                </a:solidFill>
                <a:latin typeface="Tahoma"/>
                <a:cs typeface="Tahoma"/>
              </a:rPr>
              <a:t> НИР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8647" y="224282"/>
            <a:ext cx="43980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РЕАЛИЗАЦИЯ</a:t>
            </a:r>
            <a:r>
              <a:rPr spc="-175" dirty="0"/>
              <a:t> </a:t>
            </a:r>
            <a:r>
              <a:rPr spc="-10" dirty="0"/>
              <a:t>ПРОЕКТА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571416" y="1773935"/>
            <a:ext cx="5000625" cy="1080135"/>
            <a:chOff x="5571416" y="1773935"/>
            <a:chExt cx="5000625" cy="108013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1416" y="1773935"/>
              <a:ext cx="5000137" cy="107975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116574" y="2394203"/>
              <a:ext cx="1300480" cy="223520"/>
            </a:xfrm>
            <a:custGeom>
              <a:avLst/>
              <a:gdLst/>
              <a:ahLst/>
              <a:cxnLst/>
              <a:rect l="l" t="t" r="r" b="b"/>
              <a:pathLst>
                <a:path w="1300479" h="223519">
                  <a:moveTo>
                    <a:pt x="1188339" y="0"/>
                  </a:moveTo>
                  <a:lnTo>
                    <a:pt x="111633" y="0"/>
                  </a:lnTo>
                  <a:lnTo>
                    <a:pt x="68204" y="8780"/>
                  </a:lnTo>
                  <a:lnTo>
                    <a:pt x="32718" y="32718"/>
                  </a:lnTo>
                  <a:lnTo>
                    <a:pt x="8780" y="68204"/>
                  </a:lnTo>
                  <a:lnTo>
                    <a:pt x="0" y="111633"/>
                  </a:lnTo>
                  <a:lnTo>
                    <a:pt x="8780" y="155061"/>
                  </a:lnTo>
                  <a:lnTo>
                    <a:pt x="32718" y="190547"/>
                  </a:lnTo>
                  <a:lnTo>
                    <a:pt x="68204" y="214485"/>
                  </a:lnTo>
                  <a:lnTo>
                    <a:pt x="111633" y="223266"/>
                  </a:lnTo>
                  <a:lnTo>
                    <a:pt x="1188339" y="223266"/>
                  </a:lnTo>
                  <a:lnTo>
                    <a:pt x="1231767" y="214485"/>
                  </a:lnTo>
                  <a:lnTo>
                    <a:pt x="1267253" y="190547"/>
                  </a:lnTo>
                  <a:lnTo>
                    <a:pt x="1291191" y="155061"/>
                  </a:lnTo>
                  <a:lnTo>
                    <a:pt x="1299972" y="111633"/>
                  </a:lnTo>
                  <a:lnTo>
                    <a:pt x="1291191" y="68204"/>
                  </a:lnTo>
                  <a:lnTo>
                    <a:pt x="1267253" y="32718"/>
                  </a:lnTo>
                  <a:lnTo>
                    <a:pt x="1231767" y="8780"/>
                  </a:lnTo>
                  <a:lnTo>
                    <a:pt x="11883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994400" y="3006039"/>
            <a:ext cx="4481830" cy="211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45515" algn="just">
              <a:lnSpc>
                <a:spcPct val="135700"/>
              </a:lnSpc>
              <a:spcBef>
                <a:spcPts val="100"/>
              </a:spcBef>
            </a:pP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Заключительный</a:t>
            </a:r>
            <a:r>
              <a:rPr sz="1400" spc="-3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отчет</a:t>
            </a:r>
            <a:r>
              <a:rPr sz="1400" spc="-5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о</a:t>
            </a:r>
            <a:r>
              <a:rPr sz="1400" spc="-5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выполнении</a:t>
            </a:r>
            <a:r>
              <a:rPr sz="1400" spc="-3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9033C"/>
                </a:solidFill>
                <a:latin typeface="Tahoma"/>
                <a:cs typeface="Tahoma"/>
              </a:rPr>
              <a:t>НИР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Пройдена</a:t>
            </a:r>
            <a:r>
              <a:rPr sz="1400" spc="-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преакселерационная</a:t>
            </a:r>
            <a:r>
              <a:rPr sz="1400" spc="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программа</a:t>
            </a:r>
            <a:endParaRPr sz="1400">
              <a:latin typeface="Tahoma"/>
              <a:cs typeface="Tahoma"/>
            </a:endParaRPr>
          </a:p>
          <a:p>
            <a:pPr marL="12700" marR="283210" algn="just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Подана</a:t>
            </a:r>
            <a:r>
              <a:rPr sz="1400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заявка</a:t>
            </a:r>
            <a:r>
              <a:rPr sz="1400" spc="-4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на</a:t>
            </a:r>
            <a:r>
              <a:rPr sz="1400" spc="-4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регистрацию</a:t>
            </a:r>
            <a:r>
              <a:rPr sz="1400" spc="-4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РИД</a:t>
            </a:r>
            <a:r>
              <a:rPr sz="1400" spc="-3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(изобретение,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программа</a:t>
            </a:r>
            <a:r>
              <a:rPr sz="1400" spc="-3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для</a:t>
            </a:r>
            <a:r>
              <a:rPr sz="140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ЭВМ,</a:t>
            </a:r>
            <a:r>
              <a:rPr sz="1400" spc="-5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база</a:t>
            </a:r>
            <a:r>
              <a:rPr sz="140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данных,</a:t>
            </a:r>
            <a:r>
              <a:rPr sz="1400" spc="-3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промышленный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образец</a:t>
            </a:r>
            <a:r>
              <a:rPr sz="1400" spc="-3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и</a:t>
            </a:r>
            <a:r>
              <a:rPr sz="1400" spc="-5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9033C"/>
                </a:solidFill>
                <a:latin typeface="Tahoma"/>
                <a:cs typeface="Tahoma"/>
              </a:rPr>
              <a:t>др.)</a:t>
            </a:r>
            <a:endParaRPr sz="14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Разработана</a:t>
            </a:r>
            <a:r>
              <a:rPr sz="140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дорожная</a:t>
            </a:r>
            <a:r>
              <a:rPr sz="1400" spc="-5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карта</a:t>
            </a:r>
            <a:r>
              <a:rPr sz="1400" spc="-5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проекта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Разработан</a:t>
            </a:r>
            <a:r>
              <a:rPr sz="140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бизнес-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план</a:t>
            </a:r>
            <a:r>
              <a:rPr sz="140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проекта,</a:t>
            </a:r>
            <a:r>
              <a:rPr sz="1400" spc="-4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либо</a:t>
            </a:r>
            <a:r>
              <a:rPr sz="1400" spc="-5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подана</a:t>
            </a:r>
            <a:r>
              <a:rPr sz="1400" spc="-4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заявка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на</a:t>
            </a:r>
            <a:r>
              <a:rPr sz="1400" spc="-4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конкурс</a:t>
            </a:r>
            <a:r>
              <a:rPr sz="1400" spc="-3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«Студенческий</a:t>
            </a:r>
            <a:r>
              <a:rPr sz="1400" spc="-3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стартап»</a:t>
            </a:r>
            <a:r>
              <a:rPr sz="1400" spc="-5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9033C"/>
                </a:solidFill>
                <a:latin typeface="Tahoma"/>
                <a:cs typeface="Tahoma"/>
              </a:rPr>
              <a:t>или</a:t>
            </a:r>
            <a:r>
              <a:rPr sz="1400" spc="-4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«Старт»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03188" y="1967992"/>
            <a:ext cx="99885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ЭТАП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2000">
              <a:latin typeface="Tahoma"/>
              <a:cs typeface="Tahoma"/>
            </a:endParaRPr>
          </a:p>
          <a:p>
            <a:pPr marL="140335">
              <a:lnSpc>
                <a:spcPct val="100000"/>
              </a:lnSpc>
              <a:spcBef>
                <a:spcPts val="1140"/>
              </a:spcBef>
            </a:pP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до</a:t>
            </a:r>
            <a:r>
              <a:rPr sz="1000" spc="-1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6 </a:t>
            </a:r>
            <a:r>
              <a:rPr sz="1000" spc="-10" dirty="0">
                <a:solidFill>
                  <a:srgbClr val="09033C"/>
                </a:solidFill>
                <a:latin typeface="Tahoma"/>
                <a:cs typeface="Tahoma"/>
              </a:rPr>
              <a:t>МЕСЯЦЕВ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1153" y="2392679"/>
            <a:ext cx="1329055" cy="223520"/>
          </a:xfrm>
          <a:custGeom>
            <a:avLst/>
            <a:gdLst/>
            <a:ahLst/>
            <a:cxnLst/>
            <a:rect l="l" t="t" r="r" b="b"/>
            <a:pathLst>
              <a:path w="1329055" h="223519">
                <a:moveTo>
                  <a:pt x="1217295" y="0"/>
                </a:moveTo>
                <a:lnTo>
                  <a:pt x="111633" y="0"/>
                </a:lnTo>
                <a:lnTo>
                  <a:pt x="68178" y="8780"/>
                </a:lnTo>
                <a:lnTo>
                  <a:pt x="32694" y="32718"/>
                </a:lnTo>
                <a:lnTo>
                  <a:pt x="8771" y="68204"/>
                </a:lnTo>
                <a:lnTo>
                  <a:pt x="0" y="111633"/>
                </a:lnTo>
                <a:lnTo>
                  <a:pt x="8771" y="155061"/>
                </a:lnTo>
                <a:lnTo>
                  <a:pt x="32694" y="190547"/>
                </a:lnTo>
                <a:lnTo>
                  <a:pt x="68178" y="214485"/>
                </a:lnTo>
                <a:lnTo>
                  <a:pt x="111633" y="223266"/>
                </a:lnTo>
                <a:lnTo>
                  <a:pt x="1217295" y="223266"/>
                </a:lnTo>
                <a:lnTo>
                  <a:pt x="1260723" y="214485"/>
                </a:lnTo>
                <a:lnTo>
                  <a:pt x="1296209" y="190547"/>
                </a:lnTo>
                <a:lnTo>
                  <a:pt x="1320147" y="155061"/>
                </a:lnTo>
                <a:lnTo>
                  <a:pt x="1328928" y="111633"/>
                </a:lnTo>
                <a:lnTo>
                  <a:pt x="1320147" y="68204"/>
                </a:lnTo>
                <a:lnTo>
                  <a:pt x="1296209" y="32718"/>
                </a:lnTo>
                <a:lnTo>
                  <a:pt x="1260723" y="8780"/>
                </a:lnTo>
                <a:lnTo>
                  <a:pt x="1217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29894" y="1771330"/>
            <a:ext cx="1140460" cy="821690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39"/>
              </a:spcBef>
            </a:pP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ЭТАП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2400">
              <a:latin typeface="Tahoma"/>
              <a:cs typeface="Tahoma"/>
            </a:endParaRPr>
          </a:p>
          <a:p>
            <a:pPr marL="30480" algn="ctr">
              <a:lnSpc>
                <a:spcPct val="100000"/>
              </a:lnSpc>
              <a:spcBef>
                <a:spcPts val="645"/>
              </a:spcBef>
            </a:pP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до</a:t>
            </a:r>
            <a:r>
              <a:rPr sz="1000" spc="-1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6 </a:t>
            </a:r>
            <a:r>
              <a:rPr sz="1000" spc="-10" dirty="0">
                <a:solidFill>
                  <a:srgbClr val="09033C"/>
                </a:solidFill>
                <a:latin typeface="Tahoma"/>
                <a:cs typeface="Tahoma"/>
              </a:rPr>
              <a:t>МЕСЯЦЕВ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8647" y="1075690"/>
            <a:ext cx="3166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9033C"/>
                </a:solidFill>
                <a:latin typeface="Tahoma"/>
                <a:cs typeface="Tahoma"/>
              </a:rPr>
              <a:t>ГРАНТ</a:t>
            </a:r>
            <a:r>
              <a:rPr sz="1800" b="1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9033C"/>
                </a:solidFill>
                <a:latin typeface="Tahoma"/>
                <a:cs typeface="Tahoma"/>
              </a:rPr>
              <a:t>–</a:t>
            </a:r>
            <a:r>
              <a:rPr sz="1800" b="1" spc="-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9033C"/>
                </a:solidFill>
                <a:latin typeface="Tahoma"/>
                <a:cs typeface="Tahoma"/>
              </a:rPr>
              <a:t>500</a:t>
            </a:r>
            <a:r>
              <a:rPr sz="1800" b="1" spc="-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9033C"/>
                </a:solidFill>
                <a:latin typeface="Tahoma"/>
                <a:cs typeface="Tahoma"/>
              </a:rPr>
              <a:t>ТЫС.</a:t>
            </a:r>
            <a:r>
              <a:rPr sz="1800" b="1" spc="-10" dirty="0">
                <a:solidFill>
                  <a:srgbClr val="09033C"/>
                </a:solidFill>
                <a:latin typeface="Tahoma"/>
                <a:cs typeface="Tahoma"/>
              </a:rPr>
              <a:t> РУБЛЕЙ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9037" y="3079575"/>
            <a:ext cx="223288" cy="22603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4228" y="3371850"/>
            <a:ext cx="281177" cy="595883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5639561" y="4363211"/>
            <a:ext cx="281305" cy="619760"/>
            <a:chOff x="5639561" y="4363211"/>
            <a:chExt cx="281305" cy="61976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9561" y="4363211"/>
              <a:ext cx="281177" cy="30556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9561" y="4677155"/>
              <a:ext cx="281177" cy="305561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501" y="3087196"/>
            <a:ext cx="223288" cy="22603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01639" y="196222"/>
            <a:ext cx="1120322" cy="55243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18994" y="1712976"/>
            <a:ext cx="1910333" cy="120015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140710" y="1968753"/>
            <a:ext cx="99949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200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тыс.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рублей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22335" y="1712976"/>
            <a:ext cx="1910333" cy="120015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8544814" y="1968753"/>
            <a:ext cx="99949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300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тыс.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рублей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7926" y="0"/>
            <a:ext cx="8974074" cy="67528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ГРАФИК</a:t>
            </a:r>
            <a:r>
              <a:rPr spc="-110" dirty="0"/>
              <a:t> </a:t>
            </a:r>
            <a:r>
              <a:rPr spc="-10" dirty="0"/>
              <a:t>ОТБОРА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1597913"/>
            <a:ext cx="12192000" cy="5260340"/>
            <a:chOff x="0" y="1597913"/>
            <a:chExt cx="12192000" cy="5260340"/>
          </a:xfrm>
        </p:grpSpPr>
        <p:sp>
          <p:nvSpPr>
            <p:cNvPr id="5" name="object 5"/>
            <p:cNvSpPr/>
            <p:nvPr/>
          </p:nvSpPr>
          <p:spPr>
            <a:xfrm>
              <a:off x="0" y="6739889"/>
              <a:ext cx="12192000" cy="118110"/>
            </a:xfrm>
            <a:custGeom>
              <a:avLst/>
              <a:gdLst/>
              <a:ahLst/>
              <a:cxnLst/>
              <a:rect l="l" t="t" r="r" b="b"/>
              <a:pathLst>
                <a:path w="12192000" h="118109">
                  <a:moveTo>
                    <a:pt x="12192000" y="0"/>
                  </a:moveTo>
                  <a:lnTo>
                    <a:pt x="0" y="0"/>
                  </a:lnTo>
                  <a:lnTo>
                    <a:pt x="0" y="118109"/>
                  </a:lnTo>
                  <a:lnTo>
                    <a:pt x="12192000" y="11810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2038" y="1607438"/>
              <a:ext cx="7971790" cy="669925"/>
            </a:xfrm>
            <a:custGeom>
              <a:avLst/>
              <a:gdLst/>
              <a:ahLst/>
              <a:cxnLst/>
              <a:rect l="l" t="t" r="r" b="b"/>
              <a:pathLst>
                <a:path w="7971790" h="669925">
                  <a:moveTo>
                    <a:pt x="7636383" y="0"/>
                  </a:moveTo>
                  <a:lnTo>
                    <a:pt x="334898" y="0"/>
                  </a:lnTo>
                  <a:lnTo>
                    <a:pt x="285409" y="3632"/>
                  </a:lnTo>
                  <a:lnTo>
                    <a:pt x="238174" y="14183"/>
                  </a:lnTo>
                  <a:lnTo>
                    <a:pt x="193712" y="31134"/>
                  </a:lnTo>
                  <a:lnTo>
                    <a:pt x="152541" y="53966"/>
                  </a:lnTo>
                  <a:lnTo>
                    <a:pt x="115179" y="82161"/>
                  </a:lnTo>
                  <a:lnTo>
                    <a:pt x="82144" y="115199"/>
                  </a:lnTo>
                  <a:lnTo>
                    <a:pt x="53953" y="152564"/>
                  </a:lnTo>
                  <a:lnTo>
                    <a:pt x="31125" y="193734"/>
                  </a:lnTo>
                  <a:lnTo>
                    <a:pt x="14179" y="238193"/>
                  </a:lnTo>
                  <a:lnTo>
                    <a:pt x="3631" y="285420"/>
                  </a:lnTo>
                  <a:lnTo>
                    <a:pt x="0" y="334899"/>
                  </a:lnTo>
                  <a:lnTo>
                    <a:pt x="3631" y="384377"/>
                  </a:lnTo>
                  <a:lnTo>
                    <a:pt x="14179" y="431604"/>
                  </a:lnTo>
                  <a:lnTo>
                    <a:pt x="31125" y="476063"/>
                  </a:lnTo>
                  <a:lnTo>
                    <a:pt x="53953" y="517233"/>
                  </a:lnTo>
                  <a:lnTo>
                    <a:pt x="82144" y="554598"/>
                  </a:lnTo>
                  <a:lnTo>
                    <a:pt x="115179" y="587636"/>
                  </a:lnTo>
                  <a:lnTo>
                    <a:pt x="152541" y="615831"/>
                  </a:lnTo>
                  <a:lnTo>
                    <a:pt x="193712" y="638663"/>
                  </a:lnTo>
                  <a:lnTo>
                    <a:pt x="238174" y="655614"/>
                  </a:lnTo>
                  <a:lnTo>
                    <a:pt x="285409" y="666165"/>
                  </a:lnTo>
                  <a:lnTo>
                    <a:pt x="334898" y="669798"/>
                  </a:lnTo>
                  <a:lnTo>
                    <a:pt x="7636383" y="669798"/>
                  </a:lnTo>
                  <a:lnTo>
                    <a:pt x="7685861" y="666165"/>
                  </a:lnTo>
                  <a:lnTo>
                    <a:pt x="7733088" y="655614"/>
                  </a:lnTo>
                  <a:lnTo>
                    <a:pt x="7777547" y="638663"/>
                  </a:lnTo>
                  <a:lnTo>
                    <a:pt x="7818717" y="615831"/>
                  </a:lnTo>
                  <a:lnTo>
                    <a:pt x="7856082" y="587636"/>
                  </a:lnTo>
                  <a:lnTo>
                    <a:pt x="7889120" y="554598"/>
                  </a:lnTo>
                  <a:lnTo>
                    <a:pt x="7917315" y="517233"/>
                  </a:lnTo>
                  <a:lnTo>
                    <a:pt x="7940147" y="476063"/>
                  </a:lnTo>
                  <a:lnTo>
                    <a:pt x="7957098" y="431604"/>
                  </a:lnTo>
                  <a:lnTo>
                    <a:pt x="7967649" y="384377"/>
                  </a:lnTo>
                  <a:lnTo>
                    <a:pt x="7971282" y="334899"/>
                  </a:lnTo>
                  <a:lnTo>
                    <a:pt x="7967649" y="285420"/>
                  </a:lnTo>
                  <a:lnTo>
                    <a:pt x="7957098" y="238193"/>
                  </a:lnTo>
                  <a:lnTo>
                    <a:pt x="7940147" y="193734"/>
                  </a:lnTo>
                  <a:lnTo>
                    <a:pt x="7917315" y="152564"/>
                  </a:lnTo>
                  <a:lnTo>
                    <a:pt x="7889120" y="115199"/>
                  </a:lnTo>
                  <a:lnTo>
                    <a:pt x="7856082" y="82161"/>
                  </a:lnTo>
                  <a:lnTo>
                    <a:pt x="7818717" y="53966"/>
                  </a:lnTo>
                  <a:lnTo>
                    <a:pt x="7777547" y="31134"/>
                  </a:lnTo>
                  <a:lnTo>
                    <a:pt x="7733088" y="14183"/>
                  </a:lnTo>
                  <a:lnTo>
                    <a:pt x="7685861" y="3632"/>
                  </a:lnTo>
                  <a:lnTo>
                    <a:pt x="7636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2038" y="1607438"/>
              <a:ext cx="7971790" cy="669925"/>
            </a:xfrm>
            <a:custGeom>
              <a:avLst/>
              <a:gdLst/>
              <a:ahLst/>
              <a:cxnLst/>
              <a:rect l="l" t="t" r="r" b="b"/>
              <a:pathLst>
                <a:path w="7971790" h="669925">
                  <a:moveTo>
                    <a:pt x="0" y="334899"/>
                  </a:moveTo>
                  <a:lnTo>
                    <a:pt x="3631" y="285420"/>
                  </a:lnTo>
                  <a:lnTo>
                    <a:pt x="14179" y="238193"/>
                  </a:lnTo>
                  <a:lnTo>
                    <a:pt x="31125" y="193734"/>
                  </a:lnTo>
                  <a:lnTo>
                    <a:pt x="53953" y="152564"/>
                  </a:lnTo>
                  <a:lnTo>
                    <a:pt x="82144" y="115199"/>
                  </a:lnTo>
                  <a:lnTo>
                    <a:pt x="115179" y="82161"/>
                  </a:lnTo>
                  <a:lnTo>
                    <a:pt x="152541" y="53966"/>
                  </a:lnTo>
                  <a:lnTo>
                    <a:pt x="193712" y="31134"/>
                  </a:lnTo>
                  <a:lnTo>
                    <a:pt x="238174" y="14183"/>
                  </a:lnTo>
                  <a:lnTo>
                    <a:pt x="285409" y="3632"/>
                  </a:lnTo>
                  <a:lnTo>
                    <a:pt x="334898" y="0"/>
                  </a:lnTo>
                  <a:lnTo>
                    <a:pt x="7636383" y="0"/>
                  </a:lnTo>
                  <a:lnTo>
                    <a:pt x="7685861" y="3632"/>
                  </a:lnTo>
                  <a:lnTo>
                    <a:pt x="7733088" y="14183"/>
                  </a:lnTo>
                  <a:lnTo>
                    <a:pt x="7777547" y="31134"/>
                  </a:lnTo>
                  <a:lnTo>
                    <a:pt x="7818717" y="53966"/>
                  </a:lnTo>
                  <a:lnTo>
                    <a:pt x="7856082" y="82161"/>
                  </a:lnTo>
                  <a:lnTo>
                    <a:pt x="7889120" y="115199"/>
                  </a:lnTo>
                  <a:lnTo>
                    <a:pt x="7917315" y="152564"/>
                  </a:lnTo>
                  <a:lnTo>
                    <a:pt x="7940147" y="193734"/>
                  </a:lnTo>
                  <a:lnTo>
                    <a:pt x="7957098" y="238193"/>
                  </a:lnTo>
                  <a:lnTo>
                    <a:pt x="7967649" y="285420"/>
                  </a:lnTo>
                  <a:lnTo>
                    <a:pt x="7971282" y="334899"/>
                  </a:lnTo>
                  <a:lnTo>
                    <a:pt x="7967649" y="384377"/>
                  </a:lnTo>
                  <a:lnTo>
                    <a:pt x="7957098" y="431604"/>
                  </a:lnTo>
                  <a:lnTo>
                    <a:pt x="7940147" y="476063"/>
                  </a:lnTo>
                  <a:lnTo>
                    <a:pt x="7917315" y="517233"/>
                  </a:lnTo>
                  <a:lnTo>
                    <a:pt x="7889120" y="554598"/>
                  </a:lnTo>
                  <a:lnTo>
                    <a:pt x="7856082" y="587636"/>
                  </a:lnTo>
                  <a:lnTo>
                    <a:pt x="7818717" y="615831"/>
                  </a:lnTo>
                  <a:lnTo>
                    <a:pt x="7777547" y="638663"/>
                  </a:lnTo>
                  <a:lnTo>
                    <a:pt x="7733088" y="655614"/>
                  </a:lnTo>
                  <a:lnTo>
                    <a:pt x="7685861" y="666165"/>
                  </a:lnTo>
                  <a:lnTo>
                    <a:pt x="7636383" y="669798"/>
                  </a:lnTo>
                  <a:lnTo>
                    <a:pt x="334898" y="669798"/>
                  </a:lnTo>
                  <a:lnTo>
                    <a:pt x="285409" y="666165"/>
                  </a:lnTo>
                  <a:lnTo>
                    <a:pt x="238174" y="655614"/>
                  </a:lnTo>
                  <a:lnTo>
                    <a:pt x="193712" y="638663"/>
                  </a:lnTo>
                  <a:lnTo>
                    <a:pt x="152541" y="615831"/>
                  </a:lnTo>
                  <a:lnTo>
                    <a:pt x="115179" y="587636"/>
                  </a:lnTo>
                  <a:lnTo>
                    <a:pt x="82144" y="554598"/>
                  </a:lnTo>
                  <a:lnTo>
                    <a:pt x="53953" y="517233"/>
                  </a:lnTo>
                  <a:lnTo>
                    <a:pt x="31125" y="476063"/>
                  </a:lnTo>
                  <a:lnTo>
                    <a:pt x="14179" y="431604"/>
                  </a:lnTo>
                  <a:lnTo>
                    <a:pt x="3631" y="384377"/>
                  </a:lnTo>
                  <a:lnTo>
                    <a:pt x="0" y="334899"/>
                  </a:lnTo>
                  <a:close/>
                </a:path>
              </a:pathLst>
            </a:custGeom>
            <a:ln w="19049">
              <a:solidFill>
                <a:srgbClr val="D6C8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384" y="1725929"/>
              <a:ext cx="2890266" cy="44196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11022" y="1810766"/>
            <a:ext cx="2077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27</a:t>
            </a:r>
            <a:r>
              <a:rPr sz="16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апреля</a:t>
            </a:r>
            <a:r>
              <a:rPr sz="16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6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27</a:t>
            </a:r>
            <a:r>
              <a:rPr sz="16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мая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93490" y="1777491"/>
            <a:ext cx="3282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9033C"/>
                </a:solidFill>
                <a:latin typeface="Tahoma"/>
                <a:cs typeface="Tahoma"/>
              </a:rPr>
              <a:t>Сбор</a:t>
            </a:r>
            <a:r>
              <a:rPr sz="1800" b="1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9033C"/>
                </a:solidFill>
                <a:latin typeface="Tahoma"/>
                <a:cs typeface="Tahoma"/>
              </a:rPr>
              <a:t>заявок (до</a:t>
            </a:r>
            <a:r>
              <a:rPr sz="1800" b="1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9033C"/>
                </a:solidFill>
                <a:latin typeface="Tahoma"/>
                <a:cs typeface="Tahoma"/>
              </a:rPr>
              <a:t>12:00 </a:t>
            </a:r>
            <a:r>
              <a:rPr sz="1800" b="1" spc="-20" dirty="0">
                <a:solidFill>
                  <a:srgbClr val="09033C"/>
                </a:solidFill>
                <a:latin typeface="Tahoma"/>
                <a:cs typeface="Tahoma"/>
              </a:rPr>
              <a:t>мск)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0509" y="2566416"/>
            <a:ext cx="8022590" cy="688340"/>
            <a:chOff x="270509" y="2566416"/>
            <a:chExt cx="8022590" cy="688340"/>
          </a:xfrm>
        </p:grpSpPr>
        <p:sp>
          <p:nvSpPr>
            <p:cNvPr id="12" name="object 12"/>
            <p:cNvSpPr/>
            <p:nvPr/>
          </p:nvSpPr>
          <p:spPr>
            <a:xfrm>
              <a:off x="280034" y="2575941"/>
              <a:ext cx="8003540" cy="669290"/>
            </a:xfrm>
            <a:custGeom>
              <a:avLst/>
              <a:gdLst/>
              <a:ahLst/>
              <a:cxnLst/>
              <a:rect l="l" t="t" r="r" b="b"/>
              <a:pathLst>
                <a:path w="8003540" h="669289">
                  <a:moveTo>
                    <a:pt x="7668768" y="0"/>
                  </a:moveTo>
                  <a:lnTo>
                    <a:pt x="334518" y="0"/>
                  </a:lnTo>
                  <a:lnTo>
                    <a:pt x="285085" y="3626"/>
                  </a:lnTo>
                  <a:lnTo>
                    <a:pt x="237905" y="14160"/>
                  </a:lnTo>
                  <a:lnTo>
                    <a:pt x="193494" y="31085"/>
                  </a:lnTo>
                  <a:lnTo>
                    <a:pt x="152370" y="53883"/>
                  </a:lnTo>
                  <a:lnTo>
                    <a:pt x="115050" y="82039"/>
                  </a:lnTo>
                  <a:lnTo>
                    <a:pt x="82052" y="115035"/>
                  </a:lnTo>
                  <a:lnTo>
                    <a:pt x="53893" y="152353"/>
                  </a:lnTo>
                  <a:lnTo>
                    <a:pt x="31091" y="193478"/>
                  </a:lnTo>
                  <a:lnTo>
                    <a:pt x="14163" y="237891"/>
                  </a:lnTo>
                  <a:lnTo>
                    <a:pt x="3627" y="285077"/>
                  </a:lnTo>
                  <a:lnTo>
                    <a:pt x="0" y="334518"/>
                  </a:lnTo>
                  <a:lnTo>
                    <a:pt x="3627" y="383958"/>
                  </a:lnTo>
                  <a:lnTo>
                    <a:pt x="14163" y="431144"/>
                  </a:lnTo>
                  <a:lnTo>
                    <a:pt x="31091" y="475557"/>
                  </a:lnTo>
                  <a:lnTo>
                    <a:pt x="53893" y="516682"/>
                  </a:lnTo>
                  <a:lnTo>
                    <a:pt x="82052" y="554000"/>
                  </a:lnTo>
                  <a:lnTo>
                    <a:pt x="115050" y="586996"/>
                  </a:lnTo>
                  <a:lnTo>
                    <a:pt x="152370" y="615152"/>
                  </a:lnTo>
                  <a:lnTo>
                    <a:pt x="193494" y="637950"/>
                  </a:lnTo>
                  <a:lnTo>
                    <a:pt x="237905" y="654875"/>
                  </a:lnTo>
                  <a:lnTo>
                    <a:pt x="285085" y="665409"/>
                  </a:lnTo>
                  <a:lnTo>
                    <a:pt x="334518" y="669036"/>
                  </a:lnTo>
                  <a:lnTo>
                    <a:pt x="7668768" y="669036"/>
                  </a:lnTo>
                  <a:lnTo>
                    <a:pt x="7718208" y="665409"/>
                  </a:lnTo>
                  <a:lnTo>
                    <a:pt x="7765394" y="654875"/>
                  </a:lnTo>
                  <a:lnTo>
                    <a:pt x="7809807" y="637950"/>
                  </a:lnTo>
                  <a:lnTo>
                    <a:pt x="7850932" y="615152"/>
                  </a:lnTo>
                  <a:lnTo>
                    <a:pt x="7888250" y="586996"/>
                  </a:lnTo>
                  <a:lnTo>
                    <a:pt x="7921246" y="554000"/>
                  </a:lnTo>
                  <a:lnTo>
                    <a:pt x="7949402" y="516682"/>
                  </a:lnTo>
                  <a:lnTo>
                    <a:pt x="7972200" y="475557"/>
                  </a:lnTo>
                  <a:lnTo>
                    <a:pt x="7989125" y="431144"/>
                  </a:lnTo>
                  <a:lnTo>
                    <a:pt x="7999659" y="383958"/>
                  </a:lnTo>
                  <a:lnTo>
                    <a:pt x="8003286" y="334518"/>
                  </a:lnTo>
                  <a:lnTo>
                    <a:pt x="7999659" y="285077"/>
                  </a:lnTo>
                  <a:lnTo>
                    <a:pt x="7989125" y="237891"/>
                  </a:lnTo>
                  <a:lnTo>
                    <a:pt x="7972200" y="193478"/>
                  </a:lnTo>
                  <a:lnTo>
                    <a:pt x="7949402" y="152353"/>
                  </a:lnTo>
                  <a:lnTo>
                    <a:pt x="7921246" y="115035"/>
                  </a:lnTo>
                  <a:lnTo>
                    <a:pt x="7888250" y="82039"/>
                  </a:lnTo>
                  <a:lnTo>
                    <a:pt x="7850932" y="53883"/>
                  </a:lnTo>
                  <a:lnTo>
                    <a:pt x="7809807" y="31085"/>
                  </a:lnTo>
                  <a:lnTo>
                    <a:pt x="7765394" y="14160"/>
                  </a:lnTo>
                  <a:lnTo>
                    <a:pt x="7718208" y="3626"/>
                  </a:lnTo>
                  <a:lnTo>
                    <a:pt x="7668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0034" y="2575941"/>
              <a:ext cx="8003540" cy="669290"/>
            </a:xfrm>
            <a:custGeom>
              <a:avLst/>
              <a:gdLst/>
              <a:ahLst/>
              <a:cxnLst/>
              <a:rect l="l" t="t" r="r" b="b"/>
              <a:pathLst>
                <a:path w="8003540" h="669289">
                  <a:moveTo>
                    <a:pt x="0" y="334518"/>
                  </a:moveTo>
                  <a:lnTo>
                    <a:pt x="3627" y="285077"/>
                  </a:lnTo>
                  <a:lnTo>
                    <a:pt x="14163" y="237891"/>
                  </a:lnTo>
                  <a:lnTo>
                    <a:pt x="31091" y="193478"/>
                  </a:lnTo>
                  <a:lnTo>
                    <a:pt x="53893" y="152353"/>
                  </a:lnTo>
                  <a:lnTo>
                    <a:pt x="82052" y="115035"/>
                  </a:lnTo>
                  <a:lnTo>
                    <a:pt x="115050" y="82039"/>
                  </a:lnTo>
                  <a:lnTo>
                    <a:pt x="152370" y="53883"/>
                  </a:lnTo>
                  <a:lnTo>
                    <a:pt x="193494" y="31085"/>
                  </a:lnTo>
                  <a:lnTo>
                    <a:pt x="237905" y="14160"/>
                  </a:lnTo>
                  <a:lnTo>
                    <a:pt x="285085" y="3626"/>
                  </a:lnTo>
                  <a:lnTo>
                    <a:pt x="334518" y="0"/>
                  </a:lnTo>
                  <a:lnTo>
                    <a:pt x="7668768" y="0"/>
                  </a:lnTo>
                  <a:lnTo>
                    <a:pt x="7718208" y="3626"/>
                  </a:lnTo>
                  <a:lnTo>
                    <a:pt x="7765394" y="14160"/>
                  </a:lnTo>
                  <a:lnTo>
                    <a:pt x="7809807" y="31085"/>
                  </a:lnTo>
                  <a:lnTo>
                    <a:pt x="7850932" y="53883"/>
                  </a:lnTo>
                  <a:lnTo>
                    <a:pt x="7888250" y="82039"/>
                  </a:lnTo>
                  <a:lnTo>
                    <a:pt x="7921246" y="115035"/>
                  </a:lnTo>
                  <a:lnTo>
                    <a:pt x="7949402" y="152353"/>
                  </a:lnTo>
                  <a:lnTo>
                    <a:pt x="7972200" y="193478"/>
                  </a:lnTo>
                  <a:lnTo>
                    <a:pt x="7989125" y="237891"/>
                  </a:lnTo>
                  <a:lnTo>
                    <a:pt x="7999659" y="285077"/>
                  </a:lnTo>
                  <a:lnTo>
                    <a:pt x="8003286" y="334518"/>
                  </a:lnTo>
                  <a:lnTo>
                    <a:pt x="7999659" y="383958"/>
                  </a:lnTo>
                  <a:lnTo>
                    <a:pt x="7989125" y="431144"/>
                  </a:lnTo>
                  <a:lnTo>
                    <a:pt x="7972200" y="475557"/>
                  </a:lnTo>
                  <a:lnTo>
                    <a:pt x="7949402" y="516682"/>
                  </a:lnTo>
                  <a:lnTo>
                    <a:pt x="7921246" y="554000"/>
                  </a:lnTo>
                  <a:lnTo>
                    <a:pt x="7888250" y="586996"/>
                  </a:lnTo>
                  <a:lnTo>
                    <a:pt x="7850932" y="615152"/>
                  </a:lnTo>
                  <a:lnTo>
                    <a:pt x="7809807" y="637950"/>
                  </a:lnTo>
                  <a:lnTo>
                    <a:pt x="7765394" y="654875"/>
                  </a:lnTo>
                  <a:lnTo>
                    <a:pt x="7718208" y="665409"/>
                  </a:lnTo>
                  <a:lnTo>
                    <a:pt x="7668768" y="669036"/>
                  </a:lnTo>
                  <a:lnTo>
                    <a:pt x="334518" y="669036"/>
                  </a:lnTo>
                  <a:lnTo>
                    <a:pt x="285085" y="665409"/>
                  </a:lnTo>
                  <a:lnTo>
                    <a:pt x="237905" y="654875"/>
                  </a:lnTo>
                  <a:lnTo>
                    <a:pt x="193494" y="637950"/>
                  </a:lnTo>
                  <a:lnTo>
                    <a:pt x="152370" y="615152"/>
                  </a:lnTo>
                  <a:lnTo>
                    <a:pt x="115050" y="586996"/>
                  </a:lnTo>
                  <a:lnTo>
                    <a:pt x="82052" y="554000"/>
                  </a:lnTo>
                  <a:lnTo>
                    <a:pt x="53893" y="516682"/>
                  </a:lnTo>
                  <a:lnTo>
                    <a:pt x="31091" y="475557"/>
                  </a:lnTo>
                  <a:lnTo>
                    <a:pt x="14163" y="431144"/>
                  </a:lnTo>
                  <a:lnTo>
                    <a:pt x="3627" y="383958"/>
                  </a:lnTo>
                  <a:lnTo>
                    <a:pt x="0" y="334518"/>
                  </a:lnTo>
                  <a:close/>
                </a:path>
              </a:pathLst>
            </a:custGeom>
            <a:ln w="19050">
              <a:solidFill>
                <a:srgbClr val="D6C8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383" y="2704338"/>
              <a:ext cx="2890266" cy="44119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03224" y="2788919"/>
            <a:ext cx="18935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27</a:t>
            </a:r>
            <a:r>
              <a:rPr sz="16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мая</a:t>
            </a:r>
            <a:r>
              <a:rPr sz="16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r>
              <a:rPr sz="16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июня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93490" y="2761487"/>
            <a:ext cx="29286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9033C"/>
                </a:solidFill>
                <a:latin typeface="Tahoma"/>
                <a:cs typeface="Tahoma"/>
              </a:rPr>
              <a:t>Формальная</a:t>
            </a:r>
            <a:r>
              <a:rPr sz="1800" b="1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9033C"/>
                </a:solidFill>
                <a:latin typeface="Tahoma"/>
                <a:cs typeface="Tahoma"/>
              </a:rPr>
              <a:t>экспертиза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2513" y="3573779"/>
            <a:ext cx="7990840" cy="688975"/>
            <a:chOff x="302513" y="3573779"/>
            <a:chExt cx="7990840" cy="688975"/>
          </a:xfrm>
        </p:grpSpPr>
        <p:sp>
          <p:nvSpPr>
            <p:cNvPr id="18" name="object 18"/>
            <p:cNvSpPr/>
            <p:nvPr/>
          </p:nvSpPr>
          <p:spPr>
            <a:xfrm>
              <a:off x="312038" y="3583304"/>
              <a:ext cx="7971790" cy="669925"/>
            </a:xfrm>
            <a:custGeom>
              <a:avLst/>
              <a:gdLst/>
              <a:ahLst/>
              <a:cxnLst/>
              <a:rect l="l" t="t" r="r" b="b"/>
              <a:pathLst>
                <a:path w="7971790" h="669925">
                  <a:moveTo>
                    <a:pt x="7636383" y="0"/>
                  </a:moveTo>
                  <a:lnTo>
                    <a:pt x="334898" y="0"/>
                  </a:lnTo>
                  <a:lnTo>
                    <a:pt x="285409" y="3632"/>
                  </a:lnTo>
                  <a:lnTo>
                    <a:pt x="238174" y="14183"/>
                  </a:lnTo>
                  <a:lnTo>
                    <a:pt x="193712" y="31134"/>
                  </a:lnTo>
                  <a:lnTo>
                    <a:pt x="152541" y="53966"/>
                  </a:lnTo>
                  <a:lnTo>
                    <a:pt x="115179" y="82161"/>
                  </a:lnTo>
                  <a:lnTo>
                    <a:pt x="82144" y="115199"/>
                  </a:lnTo>
                  <a:lnTo>
                    <a:pt x="53953" y="152564"/>
                  </a:lnTo>
                  <a:lnTo>
                    <a:pt x="31125" y="193734"/>
                  </a:lnTo>
                  <a:lnTo>
                    <a:pt x="14179" y="238193"/>
                  </a:lnTo>
                  <a:lnTo>
                    <a:pt x="3631" y="285420"/>
                  </a:lnTo>
                  <a:lnTo>
                    <a:pt x="0" y="334899"/>
                  </a:lnTo>
                  <a:lnTo>
                    <a:pt x="3631" y="384377"/>
                  </a:lnTo>
                  <a:lnTo>
                    <a:pt x="14179" y="431604"/>
                  </a:lnTo>
                  <a:lnTo>
                    <a:pt x="31125" y="476063"/>
                  </a:lnTo>
                  <a:lnTo>
                    <a:pt x="53953" y="517233"/>
                  </a:lnTo>
                  <a:lnTo>
                    <a:pt x="82144" y="554598"/>
                  </a:lnTo>
                  <a:lnTo>
                    <a:pt x="115179" y="587636"/>
                  </a:lnTo>
                  <a:lnTo>
                    <a:pt x="152541" y="615831"/>
                  </a:lnTo>
                  <a:lnTo>
                    <a:pt x="193712" y="638663"/>
                  </a:lnTo>
                  <a:lnTo>
                    <a:pt x="238174" y="655614"/>
                  </a:lnTo>
                  <a:lnTo>
                    <a:pt x="285409" y="666165"/>
                  </a:lnTo>
                  <a:lnTo>
                    <a:pt x="334898" y="669798"/>
                  </a:lnTo>
                  <a:lnTo>
                    <a:pt x="7636383" y="669798"/>
                  </a:lnTo>
                  <a:lnTo>
                    <a:pt x="7685861" y="666165"/>
                  </a:lnTo>
                  <a:lnTo>
                    <a:pt x="7733088" y="655614"/>
                  </a:lnTo>
                  <a:lnTo>
                    <a:pt x="7777547" y="638663"/>
                  </a:lnTo>
                  <a:lnTo>
                    <a:pt x="7818717" y="615831"/>
                  </a:lnTo>
                  <a:lnTo>
                    <a:pt x="7856082" y="587636"/>
                  </a:lnTo>
                  <a:lnTo>
                    <a:pt x="7889120" y="554598"/>
                  </a:lnTo>
                  <a:lnTo>
                    <a:pt x="7917315" y="517233"/>
                  </a:lnTo>
                  <a:lnTo>
                    <a:pt x="7940147" y="476063"/>
                  </a:lnTo>
                  <a:lnTo>
                    <a:pt x="7957098" y="431604"/>
                  </a:lnTo>
                  <a:lnTo>
                    <a:pt x="7967649" y="384377"/>
                  </a:lnTo>
                  <a:lnTo>
                    <a:pt x="7971282" y="334899"/>
                  </a:lnTo>
                  <a:lnTo>
                    <a:pt x="7967649" y="285420"/>
                  </a:lnTo>
                  <a:lnTo>
                    <a:pt x="7957098" y="238193"/>
                  </a:lnTo>
                  <a:lnTo>
                    <a:pt x="7940147" y="193734"/>
                  </a:lnTo>
                  <a:lnTo>
                    <a:pt x="7917315" y="152564"/>
                  </a:lnTo>
                  <a:lnTo>
                    <a:pt x="7889120" y="115199"/>
                  </a:lnTo>
                  <a:lnTo>
                    <a:pt x="7856082" y="82161"/>
                  </a:lnTo>
                  <a:lnTo>
                    <a:pt x="7818717" y="53966"/>
                  </a:lnTo>
                  <a:lnTo>
                    <a:pt x="7777547" y="31134"/>
                  </a:lnTo>
                  <a:lnTo>
                    <a:pt x="7733088" y="14183"/>
                  </a:lnTo>
                  <a:lnTo>
                    <a:pt x="7685861" y="3632"/>
                  </a:lnTo>
                  <a:lnTo>
                    <a:pt x="7636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2038" y="3583304"/>
              <a:ext cx="7971790" cy="669925"/>
            </a:xfrm>
            <a:custGeom>
              <a:avLst/>
              <a:gdLst/>
              <a:ahLst/>
              <a:cxnLst/>
              <a:rect l="l" t="t" r="r" b="b"/>
              <a:pathLst>
                <a:path w="7971790" h="669925">
                  <a:moveTo>
                    <a:pt x="0" y="334899"/>
                  </a:moveTo>
                  <a:lnTo>
                    <a:pt x="3631" y="285420"/>
                  </a:lnTo>
                  <a:lnTo>
                    <a:pt x="14179" y="238193"/>
                  </a:lnTo>
                  <a:lnTo>
                    <a:pt x="31125" y="193734"/>
                  </a:lnTo>
                  <a:lnTo>
                    <a:pt x="53953" y="152564"/>
                  </a:lnTo>
                  <a:lnTo>
                    <a:pt x="82144" y="115199"/>
                  </a:lnTo>
                  <a:lnTo>
                    <a:pt x="115179" y="82161"/>
                  </a:lnTo>
                  <a:lnTo>
                    <a:pt x="152541" y="53966"/>
                  </a:lnTo>
                  <a:lnTo>
                    <a:pt x="193712" y="31134"/>
                  </a:lnTo>
                  <a:lnTo>
                    <a:pt x="238174" y="14183"/>
                  </a:lnTo>
                  <a:lnTo>
                    <a:pt x="285409" y="3632"/>
                  </a:lnTo>
                  <a:lnTo>
                    <a:pt x="334898" y="0"/>
                  </a:lnTo>
                  <a:lnTo>
                    <a:pt x="7636383" y="0"/>
                  </a:lnTo>
                  <a:lnTo>
                    <a:pt x="7685861" y="3632"/>
                  </a:lnTo>
                  <a:lnTo>
                    <a:pt x="7733088" y="14183"/>
                  </a:lnTo>
                  <a:lnTo>
                    <a:pt x="7777547" y="31134"/>
                  </a:lnTo>
                  <a:lnTo>
                    <a:pt x="7818717" y="53966"/>
                  </a:lnTo>
                  <a:lnTo>
                    <a:pt x="7856082" y="82161"/>
                  </a:lnTo>
                  <a:lnTo>
                    <a:pt x="7889120" y="115199"/>
                  </a:lnTo>
                  <a:lnTo>
                    <a:pt x="7917315" y="152564"/>
                  </a:lnTo>
                  <a:lnTo>
                    <a:pt x="7940147" y="193734"/>
                  </a:lnTo>
                  <a:lnTo>
                    <a:pt x="7957098" y="238193"/>
                  </a:lnTo>
                  <a:lnTo>
                    <a:pt x="7967649" y="285420"/>
                  </a:lnTo>
                  <a:lnTo>
                    <a:pt x="7971282" y="334899"/>
                  </a:lnTo>
                  <a:lnTo>
                    <a:pt x="7967649" y="384377"/>
                  </a:lnTo>
                  <a:lnTo>
                    <a:pt x="7957098" y="431604"/>
                  </a:lnTo>
                  <a:lnTo>
                    <a:pt x="7940147" y="476063"/>
                  </a:lnTo>
                  <a:lnTo>
                    <a:pt x="7917315" y="517233"/>
                  </a:lnTo>
                  <a:lnTo>
                    <a:pt x="7889120" y="554598"/>
                  </a:lnTo>
                  <a:lnTo>
                    <a:pt x="7856082" y="587636"/>
                  </a:lnTo>
                  <a:lnTo>
                    <a:pt x="7818717" y="615831"/>
                  </a:lnTo>
                  <a:lnTo>
                    <a:pt x="7777547" y="638663"/>
                  </a:lnTo>
                  <a:lnTo>
                    <a:pt x="7733088" y="655614"/>
                  </a:lnTo>
                  <a:lnTo>
                    <a:pt x="7685861" y="666165"/>
                  </a:lnTo>
                  <a:lnTo>
                    <a:pt x="7636383" y="669798"/>
                  </a:lnTo>
                  <a:lnTo>
                    <a:pt x="334898" y="669798"/>
                  </a:lnTo>
                  <a:lnTo>
                    <a:pt x="285409" y="666165"/>
                  </a:lnTo>
                  <a:lnTo>
                    <a:pt x="238174" y="655614"/>
                  </a:lnTo>
                  <a:lnTo>
                    <a:pt x="193712" y="638663"/>
                  </a:lnTo>
                  <a:lnTo>
                    <a:pt x="152541" y="615831"/>
                  </a:lnTo>
                  <a:lnTo>
                    <a:pt x="115179" y="587636"/>
                  </a:lnTo>
                  <a:lnTo>
                    <a:pt x="82144" y="554598"/>
                  </a:lnTo>
                  <a:lnTo>
                    <a:pt x="53953" y="517233"/>
                  </a:lnTo>
                  <a:lnTo>
                    <a:pt x="31125" y="476063"/>
                  </a:lnTo>
                  <a:lnTo>
                    <a:pt x="14179" y="431604"/>
                  </a:lnTo>
                  <a:lnTo>
                    <a:pt x="3631" y="384377"/>
                  </a:lnTo>
                  <a:lnTo>
                    <a:pt x="0" y="334899"/>
                  </a:lnTo>
                  <a:close/>
                </a:path>
              </a:pathLst>
            </a:custGeom>
            <a:ln w="19049">
              <a:solidFill>
                <a:srgbClr val="D6C8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384" y="3701795"/>
              <a:ext cx="2890266" cy="44196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16355" y="3786885"/>
            <a:ext cx="20688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15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июня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30</a:t>
            </a:r>
            <a:r>
              <a:rPr sz="16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июня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93490" y="3749040"/>
            <a:ext cx="3996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9033C"/>
                </a:solidFill>
                <a:latin typeface="Tahoma"/>
                <a:cs typeface="Tahoma"/>
              </a:rPr>
              <a:t>Защита</a:t>
            </a:r>
            <a:r>
              <a:rPr sz="1800" b="1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9033C"/>
                </a:solidFill>
                <a:latin typeface="Tahoma"/>
                <a:cs typeface="Tahoma"/>
              </a:rPr>
              <a:t>проектов</a:t>
            </a:r>
            <a:r>
              <a:rPr sz="1800" b="1" spc="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9033C"/>
                </a:solidFill>
                <a:latin typeface="Tahoma"/>
                <a:cs typeface="Tahoma"/>
              </a:rPr>
              <a:t>(ВКС</a:t>
            </a:r>
            <a:r>
              <a:rPr sz="1800" b="1" spc="-1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9033C"/>
                </a:solidFill>
                <a:latin typeface="Tahoma"/>
                <a:cs typeface="Tahoma"/>
              </a:rPr>
              <a:t>или </a:t>
            </a:r>
            <a:r>
              <a:rPr sz="1800" b="1" spc="-10" dirty="0">
                <a:solidFill>
                  <a:srgbClr val="09033C"/>
                </a:solidFill>
                <a:latin typeface="Tahoma"/>
                <a:cs typeface="Tahoma"/>
              </a:rPr>
              <a:t>очно)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2513" y="154686"/>
            <a:ext cx="11694795" cy="4977765"/>
            <a:chOff x="302513" y="154686"/>
            <a:chExt cx="11694795" cy="497776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26673" y="154686"/>
              <a:ext cx="1270253" cy="63550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12038" y="4453508"/>
              <a:ext cx="7971790" cy="669290"/>
            </a:xfrm>
            <a:custGeom>
              <a:avLst/>
              <a:gdLst/>
              <a:ahLst/>
              <a:cxnLst/>
              <a:rect l="l" t="t" r="r" b="b"/>
              <a:pathLst>
                <a:path w="7971790" h="669289">
                  <a:moveTo>
                    <a:pt x="7636763" y="0"/>
                  </a:moveTo>
                  <a:lnTo>
                    <a:pt x="334517" y="0"/>
                  </a:lnTo>
                  <a:lnTo>
                    <a:pt x="285085" y="3626"/>
                  </a:lnTo>
                  <a:lnTo>
                    <a:pt x="237905" y="14160"/>
                  </a:lnTo>
                  <a:lnTo>
                    <a:pt x="193494" y="31085"/>
                  </a:lnTo>
                  <a:lnTo>
                    <a:pt x="152370" y="53883"/>
                  </a:lnTo>
                  <a:lnTo>
                    <a:pt x="115050" y="82039"/>
                  </a:lnTo>
                  <a:lnTo>
                    <a:pt x="82052" y="115035"/>
                  </a:lnTo>
                  <a:lnTo>
                    <a:pt x="53893" y="152353"/>
                  </a:lnTo>
                  <a:lnTo>
                    <a:pt x="31091" y="193478"/>
                  </a:lnTo>
                  <a:lnTo>
                    <a:pt x="14163" y="237891"/>
                  </a:lnTo>
                  <a:lnTo>
                    <a:pt x="3627" y="285077"/>
                  </a:lnTo>
                  <a:lnTo>
                    <a:pt x="0" y="334518"/>
                  </a:lnTo>
                  <a:lnTo>
                    <a:pt x="3627" y="383958"/>
                  </a:lnTo>
                  <a:lnTo>
                    <a:pt x="14163" y="431144"/>
                  </a:lnTo>
                  <a:lnTo>
                    <a:pt x="31091" y="475557"/>
                  </a:lnTo>
                  <a:lnTo>
                    <a:pt x="53893" y="516682"/>
                  </a:lnTo>
                  <a:lnTo>
                    <a:pt x="82052" y="554000"/>
                  </a:lnTo>
                  <a:lnTo>
                    <a:pt x="115050" y="586996"/>
                  </a:lnTo>
                  <a:lnTo>
                    <a:pt x="152370" y="615152"/>
                  </a:lnTo>
                  <a:lnTo>
                    <a:pt x="193494" y="637950"/>
                  </a:lnTo>
                  <a:lnTo>
                    <a:pt x="237905" y="654875"/>
                  </a:lnTo>
                  <a:lnTo>
                    <a:pt x="285085" y="665409"/>
                  </a:lnTo>
                  <a:lnTo>
                    <a:pt x="334517" y="669036"/>
                  </a:lnTo>
                  <a:lnTo>
                    <a:pt x="7636763" y="669036"/>
                  </a:lnTo>
                  <a:lnTo>
                    <a:pt x="7686204" y="665409"/>
                  </a:lnTo>
                  <a:lnTo>
                    <a:pt x="7733390" y="654875"/>
                  </a:lnTo>
                  <a:lnTo>
                    <a:pt x="7777803" y="637950"/>
                  </a:lnTo>
                  <a:lnTo>
                    <a:pt x="7818928" y="615152"/>
                  </a:lnTo>
                  <a:lnTo>
                    <a:pt x="7856246" y="586996"/>
                  </a:lnTo>
                  <a:lnTo>
                    <a:pt x="7889242" y="554000"/>
                  </a:lnTo>
                  <a:lnTo>
                    <a:pt x="7917398" y="516682"/>
                  </a:lnTo>
                  <a:lnTo>
                    <a:pt x="7940196" y="475557"/>
                  </a:lnTo>
                  <a:lnTo>
                    <a:pt x="7957121" y="431144"/>
                  </a:lnTo>
                  <a:lnTo>
                    <a:pt x="7967655" y="383958"/>
                  </a:lnTo>
                  <a:lnTo>
                    <a:pt x="7971282" y="334518"/>
                  </a:lnTo>
                  <a:lnTo>
                    <a:pt x="7967655" y="285077"/>
                  </a:lnTo>
                  <a:lnTo>
                    <a:pt x="7957121" y="237891"/>
                  </a:lnTo>
                  <a:lnTo>
                    <a:pt x="7940196" y="193478"/>
                  </a:lnTo>
                  <a:lnTo>
                    <a:pt x="7917398" y="152353"/>
                  </a:lnTo>
                  <a:lnTo>
                    <a:pt x="7889242" y="115035"/>
                  </a:lnTo>
                  <a:lnTo>
                    <a:pt x="7856246" y="82039"/>
                  </a:lnTo>
                  <a:lnTo>
                    <a:pt x="7818928" y="53883"/>
                  </a:lnTo>
                  <a:lnTo>
                    <a:pt x="7777803" y="31085"/>
                  </a:lnTo>
                  <a:lnTo>
                    <a:pt x="7733390" y="14160"/>
                  </a:lnTo>
                  <a:lnTo>
                    <a:pt x="7686204" y="3626"/>
                  </a:lnTo>
                  <a:lnTo>
                    <a:pt x="76367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038" y="4453508"/>
              <a:ext cx="7971790" cy="669290"/>
            </a:xfrm>
            <a:custGeom>
              <a:avLst/>
              <a:gdLst/>
              <a:ahLst/>
              <a:cxnLst/>
              <a:rect l="l" t="t" r="r" b="b"/>
              <a:pathLst>
                <a:path w="7971790" h="669289">
                  <a:moveTo>
                    <a:pt x="0" y="334518"/>
                  </a:moveTo>
                  <a:lnTo>
                    <a:pt x="3627" y="285077"/>
                  </a:lnTo>
                  <a:lnTo>
                    <a:pt x="14163" y="237891"/>
                  </a:lnTo>
                  <a:lnTo>
                    <a:pt x="31091" y="193478"/>
                  </a:lnTo>
                  <a:lnTo>
                    <a:pt x="53893" y="152353"/>
                  </a:lnTo>
                  <a:lnTo>
                    <a:pt x="82052" y="115035"/>
                  </a:lnTo>
                  <a:lnTo>
                    <a:pt x="115050" y="82039"/>
                  </a:lnTo>
                  <a:lnTo>
                    <a:pt x="152370" y="53883"/>
                  </a:lnTo>
                  <a:lnTo>
                    <a:pt x="193494" y="31085"/>
                  </a:lnTo>
                  <a:lnTo>
                    <a:pt x="237905" y="14160"/>
                  </a:lnTo>
                  <a:lnTo>
                    <a:pt x="285085" y="3626"/>
                  </a:lnTo>
                  <a:lnTo>
                    <a:pt x="334517" y="0"/>
                  </a:lnTo>
                  <a:lnTo>
                    <a:pt x="7636763" y="0"/>
                  </a:lnTo>
                  <a:lnTo>
                    <a:pt x="7686204" y="3626"/>
                  </a:lnTo>
                  <a:lnTo>
                    <a:pt x="7733390" y="14160"/>
                  </a:lnTo>
                  <a:lnTo>
                    <a:pt x="7777803" y="31085"/>
                  </a:lnTo>
                  <a:lnTo>
                    <a:pt x="7818928" y="53883"/>
                  </a:lnTo>
                  <a:lnTo>
                    <a:pt x="7856246" y="82039"/>
                  </a:lnTo>
                  <a:lnTo>
                    <a:pt x="7889242" y="115035"/>
                  </a:lnTo>
                  <a:lnTo>
                    <a:pt x="7917398" y="152353"/>
                  </a:lnTo>
                  <a:lnTo>
                    <a:pt x="7940196" y="193478"/>
                  </a:lnTo>
                  <a:lnTo>
                    <a:pt x="7957121" y="237891"/>
                  </a:lnTo>
                  <a:lnTo>
                    <a:pt x="7967655" y="285077"/>
                  </a:lnTo>
                  <a:lnTo>
                    <a:pt x="7971282" y="334518"/>
                  </a:lnTo>
                  <a:lnTo>
                    <a:pt x="7967655" y="383958"/>
                  </a:lnTo>
                  <a:lnTo>
                    <a:pt x="7957121" y="431144"/>
                  </a:lnTo>
                  <a:lnTo>
                    <a:pt x="7940196" y="475557"/>
                  </a:lnTo>
                  <a:lnTo>
                    <a:pt x="7917398" y="516682"/>
                  </a:lnTo>
                  <a:lnTo>
                    <a:pt x="7889242" y="554000"/>
                  </a:lnTo>
                  <a:lnTo>
                    <a:pt x="7856246" y="586996"/>
                  </a:lnTo>
                  <a:lnTo>
                    <a:pt x="7818928" y="615152"/>
                  </a:lnTo>
                  <a:lnTo>
                    <a:pt x="7777803" y="637950"/>
                  </a:lnTo>
                  <a:lnTo>
                    <a:pt x="7733390" y="654875"/>
                  </a:lnTo>
                  <a:lnTo>
                    <a:pt x="7686204" y="665409"/>
                  </a:lnTo>
                  <a:lnTo>
                    <a:pt x="7636763" y="669036"/>
                  </a:lnTo>
                  <a:lnTo>
                    <a:pt x="334517" y="669036"/>
                  </a:lnTo>
                  <a:lnTo>
                    <a:pt x="285085" y="665409"/>
                  </a:lnTo>
                  <a:lnTo>
                    <a:pt x="237905" y="654875"/>
                  </a:lnTo>
                  <a:lnTo>
                    <a:pt x="193494" y="637950"/>
                  </a:lnTo>
                  <a:lnTo>
                    <a:pt x="152370" y="615152"/>
                  </a:lnTo>
                  <a:lnTo>
                    <a:pt x="115050" y="586996"/>
                  </a:lnTo>
                  <a:lnTo>
                    <a:pt x="82052" y="554000"/>
                  </a:lnTo>
                  <a:lnTo>
                    <a:pt x="53893" y="516682"/>
                  </a:lnTo>
                  <a:lnTo>
                    <a:pt x="31091" y="475557"/>
                  </a:lnTo>
                  <a:lnTo>
                    <a:pt x="14163" y="431144"/>
                  </a:lnTo>
                  <a:lnTo>
                    <a:pt x="3627" y="383958"/>
                  </a:lnTo>
                  <a:lnTo>
                    <a:pt x="0" y="334518"/>
                  </a:lnTo>
                  <a:close/>
                </a:path>
              </a:pathLst>
            </a:custGeom>
            <a:ln w="19050">
              <a:solidFill>
                <a:srgbClr val="D6C8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5384" y="4572000"/>
              <a:ext cx="2890266" cy="471677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70483" y="4672076"/>
            <a:ext cx="25596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августа</a:t>
            </a:r>
            <a:r>
              <a:rPr sz="16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6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30</a:t>
            </a:r>
            <a:r>
              <a:rPr sz="16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сентября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29" name="object 29"/>
          <p:cNvSpPr txBox="1"/>
          <p:nvPr/>
        </p:nvSpPr>
        <p:spPr>
          <a:xfrm>
            <a:off x="3793490" y="4649216"/>
            <a:ext cx="2834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9033C"/>
                </a:solidFill>
                <a:latin typeface="Tahoma"/>
                <a:cs typeface="Tahoma"/>
              </a:rPr>
              <a:t>Заключение</a:t>
            </a:r>
            <a:r>
              <a:rPr sz="1800" b="1" spc="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9033C"/>
                </a:solidFill>
                <a:latin typeface="Tahoma"/>
                <a:cs typeface="Tahoma"/>
              </a:rPr>
              <a:t>договоров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6664" y="3332988"/>
              <a:ext cx="3348228" cy="27919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1491" y="1592580"/>
              <a:ext cx="3263646" cy="27211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56626" y="3332988"/>
              <a:ext cx="3432810" cy="28620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ПРИ</a:t>
            </a:r>
            <a:r>
              <a:rPr spc="-100" dirty="0"/>
              <a:t> </a:t>
            </a:r>
            <a:r>
              <a:rPr dirty="0"/>
              <a:t>ПОДАЧЕ</a:t>
            </a:r>
            <a:r>
              <a:rPr spc="-95" dirty="0"/>
              <a:t> </a:t>
            </a:r>
            <a:r>
              <a:rPr spc="-10" dirty="0"/>
              <a:t>ИНФОРМАЦИИ </a:t>
            </a:r>
            <a:r>
              <a:rPr dirty="0"/>
              <a:t>О</a:t>
            </a:r>
            <a:r>
              <a:rPr spc="-25" dirty="0"/>
              <a:t> </a:t>
            </a:r>
            <a:r>
              <a:rPr spc="-10" dirty="0"/>
              <a:t>ПРОЕКТЕ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6739889"/>
            <a:ext cx="12192000" cy="118110"/>
          </a:xfrm>
          <a:custGeom>
            <a:avLst/>
            <a:gdLst/>
            <a:ahLst/>
            <a:cxnLst/>
            <a:rect l="l" t="t" r="r" b="b"/>
            <a:pathLst>
              <a:path w="12192000" h="118109">
                <a:moveTo>
                  <a:pt x="12192000" y="0"/>
                </a:moveTo>
                <a:lnTo>
                  <a:pt x="0" y="0"/>
                </a:lnTo>
                <a:lnTo>
                  <a:pt x="0" y="118109"/>
                </a:lnTo>
                <a:lnTo>
                  <a:pt x="12192000" y="118109"/>
                </a:lnTo>
                <a:lnTo>
                  <a:pt x="12192000" y="0"/>
                </a:lnTo>
                <a:close/>
              </a:path>
            </a:pathLst>
          </a:custGeom>
          <a:solidFill>
            <a:srgbClr val="99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06038" y="4509516"/>
            <a:ext cx="21056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Научно- техническую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новизну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результата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56915">
              <a:lnSpc>
                <a:spcPct val="100000"/>
              </a:lnSpc>
              <a:spcBef>
                <a:spcPts val="100"/>
              </a:spcBef>
            </a:pPr>
            <a:r>
              <a:rPr dirty="0"/>
              <a:t>РЕКОМЕНДУЕТСЯ</a:t>
            </a:r>
            <a:r>
              <a:rPr spc="-30" dirty="0"/>
              <a:t> </a:t>
            </a:r>
            <a:r>
              <a:rPr dirty="0"/>
              <a:t>ВЫДЕЛИТЬ</a:t>
            </a:r>
            <a:r>
              <a:rPr spc="-30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spc="-10" dirty="0"/>
              <a:t>КРАТКО, </a:t>
            </a:r>
            <a:r>
              <a:rPr dirty="0"/>
              <a:t>НО ИНФОРМАТИВНО</a:t>
            </a:r>
            <a:r>
              <a:rPr spc="15" dirty="0"/>
              <a:t> </a:t>
            </a:r>
            <a:r>
              <a:rPr spc="-10" dirty="0"/>
              <a:t>ПОКАЗАТЬ:</a:t>
            </a:r>
          </a:p>
          <a:p>
            <a:pPr marL="6156960" marR="5080" algn="ctr">
              <a:lnSpc>
                <a:spcPct val="100000"/>
              </a:lnSpc>
              <a:spcBef>
                <a:spcPts val="1285"/>
              </a:spcBef>
            </a:pPr>
            <a:r>
              <a:rPr b="0" spc="-10" dirty="0">
                <a:solidFill>
                  <a:srgbClr val="FFFFFF"/>
                </a:solidFill>
                <a:latin typeface="Tahoma"/>
                <a:cs typeface="Tahoma"/>
              </a:rPr>
              <a:t>Востребованность результата</a:t>
            </a:r>
          </a:p>
          <a:p>
            <a:pPr marL="6144895" algn="ctr">
              <a:lnSpc>
                <a:spcPct val="100000"/>
              </a:lnSpc>
            </a:pPr>
            <a:r>
              <a:rPr b="0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b="0" spc="-10" dirty="0">
                <a:solidFill>
                  <a:srgbClr val="FFFFFF"/>
                </a:solidFill>
                <a:latin typeface="Tahoma"/>
                <a:cs typeface="Tahoma"/>
              </a:rPr>
              <a:t>рынке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28633" y="4353559"/>
            <a:ext cx="2050414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Перспективы</a:t>
            </a:r>
            <a:endParaRPr sz="1800"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коммерциализации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результата,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том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числе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возможные варианты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36720" y="154686"/>
            <a:ext cx="7760334" cy="4167504"/>
            <a:chOff x="4236720" y="154686"/>
            <a:chExt cx="7760334" cy="4167504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6720" y="3503676"/>
              <a:ext cx="842772" cy="8183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5462" y="1787652"/>
              <a:ext cx="694944" cy="68808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34500" y="3475482"/>
              <a:ext cx="717803" cy="74447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26673" y="154686"/>
              <a:ext cx="1270253" cy="635507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D09F76F-2EA9-038E-25F4-60463907A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1695CA46-3A90-6AA5-51DD-D78E1255C2E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80169" y="2825494"/>
            <a:ext cx="3211829" cy="4032504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83E65E60-E326-514B-AC6B-D0797DE10281}"/>
              </a:ext>
            </a:extLst>
          </p:cNvPr>
          <p:cNvSpPr/>
          <p:nvPr/>
        </p:nvSpPr>
        <p:spPr>
          <a:xfrm>
            <a:off x="569213" y="1050252"/>
            <a:ext cx="5119370" cy="2398373"/>
          </a:xfrm>
          <a:custGeom>
            <a:avLst/>
            <a:gdLst/>
            <a:ahLst/>
            <a:cxnLst/>
            <a:rect l="l" t="t" r="r" b="b"/>
            <a:pathLst>
              <a:path w="5119370" h="2739390">
                <a:moveTo>
                  <a:pt x="4983988" y="0"/>
                </a:moveTo>
                <a:lnTo>
                  <a:pt x="135102" y="0"/>
                </a:lnTo>
                <a:lnTo>
                  <a:pt x="92400" y="6884"/>
                </a:lnTo>
                <a:lnTo>
                  <a:pt x="55313" y="26058"/>
                </a:lnTo>
                <a:lnTo>
                  <a:pt x="26067" y="55302"/>
                </a:lnTo>
                <a:lnTo>
                  <a:pt x="6887" y="92399"/>
                </a:lnTo>
                <a:lnTo>
                  <a:pt x="0" y="135127"/>
                </a:lnTo>
                <a:lnTo>
                  <a:pt x="0" y="2604262"/>
                </a:lnTo>
                <a:lnTo>
                  <a:pt x="6887" y="2646990"/>
                </a:lnTo>
                <a:lnTo>
                  <a:pt x="26067" y="2684087"/>
                </a:lnTo>
                <a:lnTo>
                  <a:pt x="55313" y="2713331"/>
                </a:lnTo>
                <a:lnTo>
                  <a:pt x="92400" y="2732505"/>
                </a:lnTo>
                <a:lnTo>
                  <a:pt x="135102" y="2739390"/>
                </a:lnTo>
                <a:lnTo>
                  <a:pt x="4983988" y="2739390"/>
                </a:lnTo>
                <a:lnTo>
                  <a:pt x="5026716" y="2732505"/>
                </a:lnTo>
                <a:lnTo>
                  <a:pt x="5063813" y="2713331"/>
                </a:lnTo>
                <a:lnTo>
                  <a:pt x="5093057" y="2684087"/>
                </a:lnTo>
                <a:lnTo>
                  <a:pt x="5112231" y="2646990"/>
                </a:lnTo>
                <a:lnTo>
                  <a:pt x="5119116" y="2604262"/>
                </a:lnTo>
                <a:lnTo>
                  <a:pt x="5119116" y="135127"/>
                </a:lnTo>
                <a:lnTo>
                  <a:pt x="5112231" y="92399"/>
                </a:lnTo>
                <a:lnTo>
                  <a:pt x="5093057" y="55302"/>
                </a:lnTo>
                <a:lnTo>
                  <a:pt x="5063813" y="26058"/>
                </a:lnTo>
                <a:lnTo>
                  <a:pt x="5026716" y="6884"/>
                </a:lnTo>
                <a:lnTo>
                  <a:pt x="4983988" y="0"/>
                </a:lnTo>
                <a:close/>
              </a:path>
            </a:pathLst>
          </a:custGeom>
          <a:solidFill>
            <a:srgbClr val="E6D3F4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22ECA00-B3DF-C1EB-38C2-C501B97C72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647" y="224282"/>
            <a:ext cx="5362575" cy="639278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dirty="0"/>
              <a:t>КРИТЕРИИ ОЦЕНКИ</a:t>
            </a:r>
            <a:endParaRPr spc="-1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1FD732A-2695-B0CD-456A-DA63E16AFECF}"/>
              </a:ext>
            </a:extLst>
          </p:cNvPr>
          <p:cNvSpPr/>
          <p:nvPr/>
        </p:nvSpPr>
        <p:spPr>
          <a:xfrm>
            <a:off x="0" y="6739889"/>
            <a:ext cx="12192000" cy="118110"/>
          </a:xfrm>
          <a:custGeom>
            <a:avLst/>
            <a:gdLst/>
            <a:ahLst/>
            <a:cxnLst/>
            <a:rect l="l" t="t" r="r" b="b"/>
            <a:pathLst>
              <a:path w="12192000" h="118109">
                <a:moveTo>
                  <a:pt x="12192000" y="0"/>
                </a:moveTo>
                <a:lnTo>
                  <a:pt x="0" y="0"/>
                </a:lnTo>
                <a:lnTo>
                  <a:pt x="0" y="118109"/>
                </a:lnTo>
                <a:lnTo>
                  <a:pt x="12192000" y="118109"/>
                </a:lnTo>
                <a:lnTo>
                  <a:pt x="12192000" y="0"/>
                </a:lnTo>
                <a:close/>
              </a:path>
            </a:pathLst>
          </a:custGeom>
          <a:solidFill>
            <a:srgbClr val="99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FB5412FB-A7F4-1D2E-D850-A886DCA1E35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1639" y="196222"/>
            <a:ext cx="1120322" cy="55243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5E1A4508-E926-80D7-ECD4-721A603D65D0}"/>
              </a:ext>
            </a:extLst>
          </p:cNvPr>
          <p:cNvSpPr/>
          <p:nvPr/>
        </p:nvSpPr>
        <p:spPr>
          <a:xfrm>
            <a:off x="584528" y="3708797"/>
            <a:ext cx="5095240" cy="2398373"/>
          </a:xfrm>
          <a:custGeom>
            <a:avLst/>
            <a:gdLst/>
            <a:ahLst/>
            <a:cxnLst/>
            <a:rect l="l" t="t" r="r" b="b"/>
            <a:pathLst>
              <a:path w="5095240" h="2090420">
                <a:moveTo>
                  <a:pt x="4991608" y="0"/>
                </a:moveTo>
                <a:lnTo>
                  <a:pt x="103085" y="0"/>
                </a:lnTo>
                <a:lnTo>
                  <a:pt x="62959" y="8094"/>
                </a:lnTo>
                <a:lnTo>
                  <a:pt x="30192" y="30178"/>
                </a:lnTo>
                <a:lnTo>
                  <a:pt x="8100" y="62954"/>
                </a:lnTo>
                <a:lnTo>
                  <a:pt x="0" y="103124"/>
                </a:lnTo>
                <a:lnTo>
                  <a:pt x="0" y="1987080"/>
                </a:lnTo>
                <a:lnTo>
                  <a:pt x="8100" y="2027206"/>
                </a:lnTo>
                <a:lnTo>
                  <a:pt x="30192" y="2059973"/>
                </a:lnTo>
                <a:lnTo>
                  <a:pt x="62959" y="2082065"/>
                </a:lnTo>
                <a:lnTo>
                  <a:pt x="103085" y="2090165"/>
                </a:lnTo>
                <a:lnTo>
                  <a:pt x="4991608" y="2090165"/>
                </a:lnTo>
                <a:lnTo>
                  <a:pt x="5031777" y="2082065"/>
                </a:lnTo>
                <a:lnTo>
                  <a:pt x="5064553" y="2059973"/>
                </a:lnTo>
                <a:lnTo>
                  <a:pt x="5086637" y="2027206"/>
                </a:lnTo>
                <a:lnTo>
                  <a:pt x="5094732" y="1987080"/>
                </a:lnTo>
                <a:lnTo>
                  <a:pt x="5094732" y="103124"/>
                </a:lnTo>
                <a:lnTo>
                  <a:pt x="5086637" y="62954"/>
                </a:lnTo>
                <a:lnTo>
                  <a:pt x="5064553" y="30178"/>
                </a:lnTo>
                <a:lnTo>
                  <a:pt x="5031777" y="8094"/>
                </a:lnTo>
                <a:lnTo>
                  <a:pt x="4991608" y="0"/>
                </a:lnTo>
                <a:close/>
              </a:path>
            </a:pathLst>
          </a:custGeom>
          <a:solidFill>
            <a:srgbClr val="E6D3F4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0EF2150-8B32-A6A3-7ED0-BE9177BB23E0}"/>
              </a:ext>
            </a:extLst>
          </p:cNvPr>
          <p:cNvSpPr/>
          <p:nvPr/>
        </p:nvSpPr>
        <p:spPr>
          <a:xfrm>
            <a:off x="6096000" y="1047750"/>
            <a:ext cx="5370830" cy="5062855"/>
          </a:xfrm>
          <a:custGeom>
            <a:avLst/>
            <a:gdLst/>
            <a:ahLst/>
            <a:cxnLst/>
            <a:rect l="l" t="t" r="r" b="b"/>
            <a:pathLst>
              <a:path w="5370830" h="5062855">
                <a:moveTo>
                  <a:pt x="5120894" y="0"/>
                </a:moveTo>
                <a:lnTo>
                  <a:pt x="249682" y="0"/>
                </a:lnTo>
                <a:lnTo>
                  <a:pt x="204794" y="4021"/>
                </a:lnTo>
                <a:lnTo>
                  <a:pt x="162549" y="15617"/>
                </a:lnTo>
                <a:lnTo>
                  <a:pt x="123650" y="34083"/>
                </a:lnTo>
                <a:lnTo>
                  <a:pt x="88804" y="58713"/>
                </a:lnTo>
                <a:lnTo>
                  <a:pt x="58713" y="88804"/>
                </a:lnTo>
                <a:lnTo>
                  <a:pt x="34083" y="123650"/>
                </a:lnTo>
                <a:lnTo>
                  <a:pt x="15617" y="162549"/>
                </a:lnTo>
                <a:lnTo>
                  <a:pt x="4021" y="204794"/>
                </a:lnTo>
                <a:lnTo>
                  <a:pt x="0" y="249682"/>
                </a:lnTo>
                <a:lnTo>
                  <a:pt x="0" y="4813033"/>
                </a:lnTo>
                <a:lnTo>
                  <a:pt x="4021" y="4857914"/>
                </a:lnTo>
                <a:lnTo>
                  <a:pt x="15617" y="4900157"/>
                </a:lnTo>
                <a:lnTo>
                  <a:pt x="34083" y="4939056"/>
                </a:lnTo>
                <a:lnTo>
                  <a:pt x="58713" y="4973905"/>
                </a:lnTo>
                <a:lnTo>
                  <a:pt x="88804" y="5004000"/>
                </a:lnTo>
                <a:lnTo>
                  <a:pt x="123650" y="5028636"/>
                </a:lnTo>
                <a:lnTo>
                  <a:pt x="162549" y="5047105"/>
                </a:lnTo>
                <a:lnTo>
                  <a:pt x="204794" y="5058704"/>
                </a:lnTo>
                <a:lnTo>
                  <a:pt x="249682" y="5062728"/>
                </a:lnTo>
                <a:lnTo>
                  <a:pt x="5120894" y="5062728"/>
                </a:lnTo>
                <a:lnTo>
                  <a:pt x="5165781" y="5058704"/>
                </a:lnTo>
                <a:lnTo>
                  <a:pt x="5208026" y="5047105"/>
                </a:lnTo>
                <a:lnTo>
                  <a:pt x="5246925" y="5028636"/>
                </a:lnTo>
                <a:lnTo>
                  <a:pt x="5281771" y="5004000"/>
                </a:lnTo>
                <a:lnTo>
                  <a:pt x="5311862" y="4973905"/>
                </a:lnTo>
                <a:lnTo>
                  <a:pt x="5336492" y="4939056"/>
                </a:lnTo>
                <a:lnTo>
                  <a:pt x="5354958" y="4900157"/>
                </a:lnTo>
                <a:lnTo>
                  <a:pt x="5366554" y="4857914"/>
                </a:lnTo>
                <a:lnTo>
                  <a:pt x="5370576" y="4813033"/>
                </a:lnTo>
                <a:lnTo>
                  <a:pt x="5370576" y="249682"/>
                </a:lnTo>
                <a:lnTo>
                  <a:pt x="5366554" y="204794"/>
                </a:lnTo>
                <a:lnTo>
                  <a:pt x="5354958" y="162549"/>
                </a:lnTo>
                <a:lnTo>
                  <a:pt x="5336492" y="123650"/>
                </a:lnTo>
                <a:lnTo>
                  <a:pt x="5311862" y="88804"/>
                </a:lnTo>
                <a:lnTo>
                  <a:pt x="5281771" y="58713"/>
                </a:lnTo>
                <a:lnTo>
                  <a:pt x="5246925" y="34083"/>
                </a:lnTo>
                <a:lnTo>
                  <a:pt x="5208026" y="15617"/>
                </a:lnTo>
                <a:lnTo>
                  <a:pt x="5165781" y="4021"/>
                </a:lnTo>
                <a:lnTo>
                  <a:pt x="5120894" y="0"/>
                </a:lnTo>
                <a:close/>
              </a:path>
            </a:pathLst>
          </a:custGeom>
          <a:solidFill>
            <a:srgbClr val="E6D3F4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86BCAA8-5B00-76F5-D7CB-9773AF30B9A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9D48E9-1C48-3BC1-4353-3B326615F42D}"/>
              </a:ext>
            </a:extLst>
          </p:cNvPr>
          <p:cNvSpPr txBox="1"/>
          <p:nvPr/>
        </p:nvSpPr>
        <p:spPr>
          <a:xfrm>
            <a:off x="1116427" y="1485215"/>
            <a:ext cx="3046027" cy="678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" sz="1905" b="1" dirty="0">
                <a:solidFill>
                  <a:srgbClr val="1C4587"/>
                </a:solidFill>
              </a:rPr>
              <a:t>Актуальность </a:t>
            </a:r>
            <a:br>
              <a:rPr lang="ru" sz="1905" b="1" dirty="0">
                <a:solidFill>
                  <a:srgbClr val="1C4587"/>
                </a:solidFill>
              </a:rPr>
            </a:br>
            <a:r>
              <a:rPr lang="ru" sz="1905" b="1" dirty="0">
                <a:solidFill>
                  <a:srgbClr val="1C4587"/>
                </a:solidFill>
              </a:rPr>
              <a:t>предлагаемого проекта</a:t>
            </a:r>
            <a:endParaRPr lang="ru-RU" sz="1905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B9B514-4214-C16D-1273-CA0D42F89AD1}"/>
              </a:ext>
            </a:extLst>
          </p:cNvPr>
          <p:cNvSpPr txBox="1"/>
          <p:nvPr/>
        </p:nvSpPr>
        <p:spPr>
          <a:xfrm>
            <a:off x="1116428" y="2203077"/>
            <a:ext cx="2725426" cy="955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65813">
              <a:buClr>
                <a:srgbClr val="000000"/>
              </a:buClr>
              <a:buSzPct val="91666"/>
            </a:pPr>
            <a:r>
              <a:rPr lang="ru" sz="1905" b="1" dirty="0">
                <a:solidFill>
                  <a:srgbClr val="1C4587"/>
                </a:solidFill>
              </a:rPr>
              <a:t>Научно-техническая </a:t>
            </a:r>
          </a:p>
          <a:p>
            <a:pPr indent="-65813">
              <a:buClr>
                <a:srgbClr val="000000"/>
              </a:buClr>
              <a:buSzPct val="91666"/>
            </a:pPr>
            <a:r>
              <a:rPr lang="ru" sz="1905" b="1" dirty="0">
                <a:solidFill>
                  <a:srgbClr val="1C4587"/>
                </a:solidFill>
              </a:rPr>
              <a:t>новизна продукта</a:t>
            </a:r>
          </a:p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ACC25-1E27-CE84-81B5-0085FCB896C6}"/>
              </a:ext>
            </a:extLst>
          </p:cNvPr>
          <p:cNvSpPr txBox="1"/>
          <p:nvPr/>
        </p:nvSpPr>
        <p:spPr>
          <a:xfrm>
            <a:off x="1116019" y="2995111"/>
            <a:ext cx="4153701" cy="385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65813">
              <a:buClr>
                <a:srgbClr val="000000"/>
              </a:buClr>
              <a:buSzPct val="91666"/>
            </a:pPr>
            <a:r>
              <a:rPr lang="ru" sz="1905" b="1" dirty="0">
                <a:solidFill>
                  <a:srgbClr val="1C4587"/>
                </a:solidFill>
              </a:rPr>
              <a:t>Достижимость результатов НИР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6E9CE-C3B8-202D-F022-88ED1BD0BC19}"/>
              </a:ext>
            </a:extLst>
          </p:cNvPr>
          <p:cNvSpPr txBox="1"/>
          <p:nvPr/>
        </p:nvSpPr>
        <p:spPr>
          <a:xfrm>
            <a:off x="1018429" y="3962400"/>
            <a:ext cx="4227439" cy="678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905" b="1" dirty="0">
                <a:solidFill>
                  <a:srgbClr val="1C4587"/>
                </a:solidFill>
              </a:rPr>
              <a:t>Востребованность продукта </a:t>
            </a:r>
          </a:p>
          <a:p>
            <a:r>
              <a:rPr lang="ru" sz="1905" b="1" dirty="0">
                <a:solidFill>
                  <a:srgbClr val="1C4587"/>
                </a:solidFill>
              </a:rPr>
              <a:t>на рынке предлагаемого проекта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5DF890-FD4C-5ACA-ABF8-B8C3F4D44232}"/>
              </a:ext>
            </a:extLst>
          </p:cNvPr>
          <p:cNvSpPr txBox="1"/>
          <p:nvPr/>
        </p:nvSpPr>
        <p:spPr>
          <a:xfrm>
            <a:off x="1050975" y="5430431"/>
            <a:ext cx="3980577" cy="385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" sz="1905" b="1" dirty="0">
                <a:solidFill>
                  <a:srgbClr val="1C4587"/>
                </a:solidFill>
              </a:rPr>
              <a:t>Потенциал импортозамещения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39E7583-F6CD-4AB7-F5A5-2F543E57A2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9" y="1578095"/>
            <a:ext cx="205576" cy="2139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D92AE6-4664-7451-E28A-79AE06092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9" y="2377515"/>
            <a:ext cx="205576" cy="2139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CDAA6F-0416-071A-A9ED-CA596F421C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0" y="3029709"/>
            <a:ext cx="205576" cy="21393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6D67722-2ED3-16E1-48B7-38DD74DACE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2" y="4054621"/>
            <a:ext cx="205576" cy="2139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A8F1C43-2D03-F7B8-E836-F82DE5AF48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42" y="4714706"/>
            <a:ext cx="210494" cy="2190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28A74A6-3818-6D67-2C73-E1B6B4D3BF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3" y="5484284"/>
            <a:ext cx="205576" cy="2139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1D100FB-4CCA-CEF7-1D24-30ABAC59A6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75" y="2617678"/>
            <a:ext cx="205576" cy="21393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398AE58-8612-CE3A-7352-7B0C549837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75" y="3505239"/>
            <a:ext cx="205576" cy="21393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4566B15-A97B-76B9-7E7B-C78D331931C9}"/>
              </a:ext>
            </a:extLst>
          </p:cNvPr>
          <p:cNvSpPr txBox="1"/>
          <p:nvPr/>
        </p:nvSpPr>
        <p:spPr>
          <a:xfrm>
            <a:off x="1019999" y="4722818"/>
            <a:ext cx="3828292" cy="678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" sz="1905" b="1" dirty="0">
                <a:solidFill>
                  <a:srgbClr val="1C4587"/>
                </a:solidFill>
              </a:rPr>
              <a:t>Потенциальные </a:t>
            </a:r>
            <a:br>
              <a:rPr lang="ru" sz="1905" b="1" dirty="0">
                <a:solidFill>
                  <a:srgbClr val="1C4587"/>
                </a:solidFill>
              </a:rPr>
            </a:br>
            <a:r>
              <a:rPr lang="ru" sz="1905" b="1" dirty="0">
                <a:solidFill>
                  <a:srgbClr val="1C4587"/>
                </a:solidFill>
              </a:rPr>
              <a:t>конкурентные преимущества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B6E9D0-C16B-EBF0-6F4B-57E4B21C8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74" y="1798502"/>
            <a:ext cx="205576" cy="21393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03DC00B-037E-6565-B171-C82205A87531}"/>
              </a:ext>
            </a:extLst>
          </p:cNvPr>
          <p:cNvSpPr txBox="1"/>
          <p:nvPr/>
        </p:nvSpPr>
        <p:spPr>
          <a:xfrm>
            <a:off x="6769367" y="1746827"/>
            <a:ext cx="3046027" cy="678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905" b="1" dirty="0"/>
              <a:t>Увлеченность идеей </a:t>
            </a:r>
            <a:br>
              <a:rPr lang="ru" sz="1905" b="1" dirty="0"/>
            </a:br>
            <a:r>
              <a:rPr lang="ru" sz="1905" b="1" dirty="0"/>
              <a:t>предлагаемого</a:t>
            </a:r>
            <a:r>
              <a:rPr lang="ru" sz="1905" b="1" dirty="0">
                <a:solidFill>
                  <a:srgbClr val="1C4587"/>
                </a:solidFill>
              </a:rPr>
              <a:t> </a:t>
            </a:r>
            <a:r>
              <a:rPr lang="ru" sz="1905" b="1" dirty="0"/>
              <a:t>проекта</a:t>
            </a:r>
            <a:endParaRPr lang="ru-RU" sz="1905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18B970-7DC1-0662-02D0-B19B1C3D0FA2}"/>
              </a:ext>
            </a:extLst>
          </p:cNvPr>
          <p:cNvSpPr txBox="1"/>
          <p:nvPr/>
        </p:nvSpPr>
        <p:spPr>
          <a:xfrm>
            <a:off x="6745110" y="3436153"/>
            <a:ext cx="3947641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905" b="1" dirty="0"/>
              <a:t>Квалификация заявителя в предметной области проекта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7D12BD-9947-B42B-9792-895642115241}"/>
              </a:ext>
            </a:extLst>
          </p:cNvPr>
          <p:cNvSpPr txBox="1"/>
          <p:nvPr/>
        </p:nvSpPr>
        <p:spPr>
          <a:xfrm>
            <a:off x="6713051" y="2544957"/>
            <a:ext cx="3054041" cy="678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" sz="1905" b="1" dirty="0"/>
              <a:t>Предпринимательский </a:t>
            </a:r>
            <a:br>
              <a:rPr lang="ru" sz="1905" b="1" dirty="0"/>
            </a:br>
            <a:r>
              <a:rPr lang="ru" sz="1905" b="1" dirty="0"/>
              <a:t>потенциал заявителя</a:t>
            </a:r>
            <a:endParaRPr lang="ru-RU" sz="1905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B6AE1F-CFC5-00D2-17B5-589AD01FC775}"/>
              </a:ext>
            </a:extLst>
          </p:cNvPr>
          <p:cNvSpPr txBox="1"/>
          <p:nvPr/>
        </p:nvSpPr>
        <p:spPr>
          <a:xfrm>
            <a:off x="6701912" y="4821251"/>
            <a:ext cx="2823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/>
              <a:t>Соответствие проекта </a:t>
            </a:r>
          </a:p>
          <a:p>
            <a:r>
              <a:rPr lang="ru-RU" b="1" u="sng" dirty="0"/>
              <a:t>направлению НПТЛ </a:t>
            </a:r>
          </a:p>
          <a:p>
            <a:r>
              <a:rPr lang="ru-RU" b="1" u="sng" dirty="0"/>
              <a:t>+1 балл</a:t>
            </a:r>
          </a:p>
        </p:txBody>
      </p:sp>
    </p:spTree>
    <p:extLst>
      <p:ext uri="{BB962C8B-B14F-4D97-AF65-F5344CB8AC3E}">
        <p14:creationId xmlns:p14="http://schemas.microsoft.com/office/powerpoint/2010/main" val="1256464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0540D7B-815E-4DC0-167B-2EDA80835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84C0604-A64D-2822-F31D-8CA4FDD724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647" y="224282"/>
            <a:ext cx="5156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dirty="0">
                <a:solidFill>
                  <a:srgbClr val="9A35CD"/>
                </a:solidFill>
              </a:rPr>
              <a:t>КАК ПОБЕДИТЬ</a:t>
            </a:r>
            <a:endParaRPr spc="-10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F5D690A4-7B3A-81CF-99E7-22E307978A9E}"/>
              </a:ext>
            </a:extLst>
          </p:cNvPr>
          <p:cNvGrpSpPr/>
          <p:nvPr/>
        </p:nvGrpSpPr>
        <p:grpSpPr>
          <a:xfrm>
            <a:off x="6296716" y="5833110"/>
            <a:ext cx="5936105" cy="948689"/>
            <a:chOff x="6256021" y="1580388"/>
            <a:chExt cx="5936105" cy="948689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87A3B5F-F5D5-998C-43B6-96F484725BC7}"/>
                </a:ext>
              </a:extLst>
            </p:cNvPr>
            <p:cNvSpPr/>
            <p:nvPr/>
          </p:nvSpPr>
          <p:spPr>
            <a:xfrm>
              <a:off x="8634222" y="1580388"/>
              <a:ext cx="3557904" cy="940435"/>
            </a:xfrm>
            <a:custGeom>
              <a:avLst/>
              <a:gdLst/>
              <a:ahLst/>
              <a:cxnLst/>
              <a:rect l="l" t="t" r="r" b="b"/>
              <a:pathLst>
                <a:path w="3557904" h="940435">
                  <a:moveTo>
                    <a:pt x="3557778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3557778" y="940308"/>
                  </a:lnTo>
                  <a:lnTo>
                    <a:pt x="3557778" y="0"/>
                  </a:lnTo>
                  <a:close/>
                </a:path>
              </a:pathLst>
            </a:custGeom>
            <a:solidFill>
              <a:srgbClr val="E6D3F4">
                <a:alpha val="6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1436DA9C-9404-8D27-1AF9-2CF1E26B841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6021" y="1581912"/>
              <a:ext cx="2771084" cy="947165"/>
            </a:xfrm>
            <a:prstGeom prst="rect">
              <a:avLst/>
            </a:prstGeom>
          </p:spPr>
        </p:pic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EEB4AE8B-2364-3F29-1654-68A22F1FD91A}"/>
              </a:ext>
            </a:extLst>
          </p:cNvPr>
          <p:cNvGrpSpPr/>
          <p:nvPr/>
        </p:nvGrpSpPr>
        <p:grpSpPr>
          <a:xfrm>
            <a:off x="4870450" y="4839718"/>
            <a:ext cx="7321550" cy="949960"/>
            <a:chOff x="4870703" y="2577083"/>
            <a:chExt cx="7321550" cy="94996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93AD4CD-3B00-5904-EBB4-ACE94CCA52BC}"/>
                </a:ext>
              </a:extLst>
            </p:cNvPr>
            <p:cNvSpPr/>
            <p:nvPr/>
          </p:nvSpPr>
          <p:spPr>
            <a:xfrm>
              <a:off x="6570725" y="2577083"/>
              <a:ext cx="5621655" cy="940435"/>
            </a:xfrm>
            <a:custGeom>
              <a:avLst/>
              <a:gdLst/>
              <a:ahLst/>
              <a:cxnLst/>
              <a:rect l="l" t="t" r="r" b="b"/>
              <a:pathLst>
                <a:path w="5621655" h="940435">
                  <a:moveTo>
                    <a:pt x="5621274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5621274" y="940308"/>
                  </a:lnTo>
                  <a:lnTo>
                    <a:pt x="5621274" y="0"/>
                  </a:lnTo>
                  <a:close/>
                </a:path>
              </a:pathLst>
            </a:custGeom>
            <a:solidFill>
              <a:srgbClr val="E6D3F4">
                <a:alpha val="6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5869E4F0-4BD8-ECAC-F4BB-ED5B7172AF4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0703" y="2580131"/>
              <a:ext cx="3201924" cy="946403"/>
            </a:xfrm>
            <a:prstGeom prst="rect">
              <a:avLst/>
            </a:prstGeom>
          </p:spPr>
        </p:pic>
      </p:grp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CC63381A-F3FA-F5C7-D803-8D0C4FCC2788}"/>
              </a:ext>
            </a:extLst>
          </p:cNvPr>
          <p:cNvGrpSpPr/>
          <p:nvPr/>
        </p:nvGrpSpPr>
        <p:grpSpPr>
          <a:xfrm>
            <a:off x="3128772" y="3845181"/>
            <a:ext cx="9063481" cy="947166"/>
            <a:chOff x="3128772" y="3577590"/>
            <a:chExt cx="9063481" cy="947166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96FC67E2-0B27-54A8-B5C5-0B39752CDC7E}"/>
                </a:ext>
              </a:extLst>
            </p:cNvPr>
            <p:cNvSpPr/>
            <p:nvPr/>
          </p:nvSpPr>
          <p:spPr>
            <a:xfrm>
              <a:off x="4664963" y="3581400"/>
              <a:ext cx="7527290" cy="940435"/>
            </a:xfrm>
            <a:custGeom>
              <a:avLst/>
              <a:gdLst/>
              <a:ahLst/>
              <a:cxnLst/>
              <a:rect l="l" t="t" r="r" b="b"/>
              <a:pathLst>
                <a:path w="7527290" h="940435">
                  <a:moveTo>
                    <a:pt x="7527036" y="0"/>
                  </a:moveTo>
                  <a:lnTo>
                    <a:pt x="0" y="0"/>
                  </a:lnTo>
                  <a:lnTo>
                    <a:pt x="0" y="940307"/>
                  </a:lnTo>
                  <a:lnTo>
                    <a:pt x="7527036" y="940307"/>
                  </a:lnTo>
                  <a:lnTo>
                    <a:pt x="7527036" y="0"/>
                  </a:lnTo>
                  <a:close/>
                </a:path>
              </a:pathLst>
            </a:custGeom>
            <a:solidFill>
              <a:srgbClr val="E6D3F4">
                <a:alpha val="6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6505FA1B-354B-DD18-E580-FB5F0D96FE1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8772" y="3577590"/>
              <a:ext cx="3202686" cy="947166"/>
            </a:xfrm>
            <a:prstGeom prst="rect">
              <a:avLst/>
            </a:prstGeom>
          </p:spPr>
        </p:pic>
      </p:grp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6534EEC5-95CF-2D87-5F59-F0EFAF6A8CAC}"/>
              </a:ext>
            </a:extLst>
          </p:cNvPr>
          <p:cNvGrpSpPr/>
          <p:nvPr/>
        </p:nvGrpSpPr>
        <p:grpSpPr>
          <a:xfrm>
            <a:off x="1387475" y="2823219"/>
            <a:ext cx="10804525" cy="947419"/>
            <a:chOff x="1387602" y="4575809"/>
            <a:chExt cx="10804525" cy="947419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E945187-2CA3-9747-9C4B-5D35EE7C85DB}"/>
                </a:ext>
              </a:extLst>
            </p:cNvPr>
            <p:cNvSpPr/>
            <p:nvPr/>
          </p:nvSpPr>
          <p:spPr>
            <a:xfrm>
              <a:off x="3128772" y="4578095"/>
              <a:ext cx="9063355" cy="940435"/>
            </a:xfrm>
            <a:custGeom>
              <a:avLst/>
              <a:gdLst/>
              <a:ahLst/>
              <a:cxnLst/>
              <a:rect l="l" t="t" r="r" b="b"/>
              <a:pathLst>
                <a:path w="9063355" h="940435">
                  <a:moveTo>
                    <a:pt x="9063228" y="0"/>
                  </a:moveTo>
                  <a:lnTo>
                    <a:pt x="0" y="0"/>
                  </a:lnTo>
                  <a:lnTo>
                    <a:pt x="0" y="940307"/>
                  </a:lnTo>
                  <a:lnTo>
                    <a:pt x="9063228" y="940307"/>
                  </a:lnTo>
                  <a:lnTo>
                    <a:pt x="9063228" y="0"/>
                  </a:lnTo>
                  <a:close/>
                </a:path>
              </a:pathLst>
            </a:custGeom>
            <a:solidFill>
              <a:srgbClr val="E6D3F4">
                <a:alpha val="6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FA043FF7-42C7-3D88-0ECE-EB7972DF32A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7602" y="4575809"/>
              <a:ext cx="3201924" cy="947165"/>
            </a:xfrm>
            <a:prstGeom prst="rect">
              <a:avLst/>
            </a:prstGeom>
          </p:spPr>
        </p:pic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AEE5F494-F563-CADD-BDAF-C52DCD7D1FE7}"/>
              </a:ext>
            </a:extLst>
          </p:cNvPr>
          <p:cNvSpPr/>
          <p:nvPr/>
        </p:nvSpPr>
        <p:spPr>
          <a:xfrm>
            <a:off x="1468120" y="1815637"/>
            <a:ext cx="10723880" cy="940435"/>
          </a:xfrm>
          <a:custGeom>
            <a:avLst/>
            <a:gdLst/>
            <a:ahLst/>
            <a:cxnLst/>
            <a:rect l="l" t="t" r="r" b="b"/>
            <a:pathLst>
              <a:path w="10723880" h="940434">
                <a:moveTo>
                  <a:pt x="10723626" y="0"/>
                </a:moveTo>
                <a:lnTo>
                  <a:pt x="0" y="0"/>
                </a:lnTo>
                <a:lnTo>
                  <a:pt x="0" y="940308"/>
                </a:lnTo>
                <a:lnTo>
                  <a:pt x="10723626" y="940308"/>
                </a:lnTo>
                <a:lnTo>
                  <a:pt x="10723626" y="0"/>
                </a:lnTo>
                <a:close/>
              </a:path>
            </a:pathLst>
          </a:custGeom>
          <a:solidFill>
            <a:srgbClr val="E6D3F4">
              <a:alpha val="63136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object 19">
            <a:extLst>
              <a:ext uri="{FF2B5EF4-FFF2-40B4-BE49-F238E27FC236}">
                <a16:creationId xmlns:a16="http://schemas.microsoft.com/office/drawing/2014/main" id="{CA9BE5CA-7FF7-D931-F47A-95C1D9E6467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954" y="1808779"/>
            <a:ext cx="2568702" cy="947166"/>
          </a:xfrm>
          <a:prstGeom prst="rect">
            <a:avLst/>
          </a:prstGeom>
        </p:spPr>
      </p:pic>
      <p:sp>
        <p:nvSpPr>
          <p:cNvPr id="20" name="object 20">
            <a:extLst>
              <a:ext uri="{FF2B5EF4-FFF2-40B4-BE49-F238E27FC236}">
                <a16:creationId xmlns:a16="http://schemas.microsoft.com/office/drawing/2014/main" id="{B00CC953-0F9B-F8F4-AD3F-49CA3B570954}"/>
              </a:ext>
            </a:extLst>
          </p:cNvPr>
          <p:cNvSpPr txBox="1"/>
          <p:nvPr/>
        </p:nvSpPr>
        <p:spPr>
          <a:xfrm>
            <a:off x="1525691" y="1950528"/>
            <a:ext cx="42481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b="1" spc="-1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lang="ru-RU" sz="4000" dirty="0">
              <a:latin typeface="Tahoma"/>
              <a:cs typeface="Tahoma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5F2D54FF-50FF-F764-28D5-E57F7F2E52E9}"/>
              </a:ext>
            </a:extLst>
          </p:cNvPr>
          <p:cNvGrpSpPr/>
          <p:nvPr/>
        </p:nvGrpSpPr>
        <p:grpSpPr>
          <a:xfrm>
            <a:off x="609903" y="1973760"/>
            <a:ext cx="3748737" cy="509135"/>
            <a:chOff x="609903" y="1973760"/>
            <a:chExt cx="3748737" cy="509135"/>
          </a:xfrm>
        </p:grpSpPr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45E4C7B4-CC4D-3BE1-B374-014248FDCBA4}"/>
                </a:ext>
              </a:extLst>
            </p:cNvPr>
            <p:cNvSpPr/>
            <p:nvPr/>
          </p:nvSpPr>
          <p:spPr>
            <a:xfrm>
              <a:off x="609903" y="2056811"/>
              <a:ext cx="424815" cy="426084"/>
            </a:xfrm>
            <a:custGeom>
              <a:avLst/>
              <a:gdLst/>
              <a:ahLst/>
              <a:cxnLst/>
              <a:rect l="l" t="t" r="r" b="b"/>
              <a:pathLst>
                <a:path w="424815" h="426085">
                  <a:moveTo>
                    <a:pt x="212216" y="0"/>
                  </a:moveTo>
                  <a:lnTo>
                    <a:pt x="163556" y="5624"/>
                  </a:lnTo>
                  <a:lnTo>
                    <a:pt x="118887" y="21647"/>
                  </a:lnTo>
                  <a:lnTo>
                    <a:pt x="79484" y="46788"/>
                  </a:lnTo>
                  <a:lnTo>
                    <a:pt x="46620" y="79770"/>
                  </a:lnTo>
                  <a:lnTo>
                    <a:pt x="21569" y="119315"/>
                  </a:lnTo>
                  <a:lnTo>
                    <a:pt x="5604" y="164144"/>
                  </a:lnTo>
                  <a:lnTo>
                    <a:pt x="0" y="212978"/>
                  </a:lnTo>
                  <a:lnTo>
                    <a:pt x="5604" y="261813"/>
                  </a:lnTo>
                  <a:lnTo>
                    <a:pt x="21569" y="306642"/>
                  </a:lnTo>
                  <a:lnTo>
                    <a:pt x="46620" y="346187"/>
                  </a:lnTo>
                  <a:lnTo>
                    <a:pt x="79484" y="379169"/>
                  </a:lnTo>
                  <a:lnTo>
                    <a:pt x="118887" y="404310"/>
                  </a:lnTo>
                  <a:lnTo>
                    <a:pt x="163556" y="420333"/>
                  </a:lnTo>
                  <a:lnTo>
                    <a:pt x="212216" y="425957"/>
                  </a:lnTo>
                  <a:lnTo>
                    <a:pt x="260877" y="420333"/>
                  </a:lnTo>
                  <a:lnTo>
                    <a:pt x="305546" y="404310"/>
                  </a:lnTo>
                  <a:lnTo>
                    <a:pt x="344949" y="379169"/>
                  </a:lnTo>
                  <a:lnTo>
                    <a:pt x="377813" y="346187"/>
                  </a:lnTo>
                  <a:lnTo>
                    <a:pt x="402864" y="306642"/>
                  </a:lnTo>
                  <a:lnTo>
                    <a:pt x="418829" y="261813"/>
                  </a:lnTo>
                  <a:lnTo>
                    <a:pt x="424434" y="212978"/>
                  </a:lnTo>
                  <a:lnTo>
                    <a:pt x="418829" y="164144"/>
                  </a:lnTo>
                  <a:lnTo>
                    <a:pt x="402864" y="119315"/>
                  </a:lnTo>
                  <a:lnTo>
                    <a:pt x="377813" y="79770"/>
                  </a:lnTo>
                  <a:lnTo>
                    <a:pt x="344949" y="46788"/>
                  </a:lnTo>
                  <a:lnTo>
                    <a:pt x="305546" y="21647"/>
                  </a:lnTo>
                  <a:lnTo>
                    <a:pt x="260877" y="5624"/>
                  </a:lnTo>
                  <a:lnTo>
                    <a:pt x="212216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667F181E-79C9-FFF1-0073-4956C19687AC}"/>
                </a:ext>
              </a:extLst>
            </p:cNvPr>
            <p:cNvSpPr/>
            <p:nvPr/>
          </p:nvSpPr>
          <p:spPr>
            <a:xfrm>
              <a:off x="609903" y="2056811"/>
              <a:ext cx="424815" cy="426084"/>
            </a:xfrm>
            <a:custGeom>
              <a:avLst/>
              <a:gdLst/>
              <a:ahLst/>
              <a:cxnLst/>
              <a:rect l="l" t="t" r="r" b="b"/>
              <a:pathLst>
                <a:path w="424815" h="426085">
                  <a:moveTo>
                    <a:pt x="0" y="212978"/>
                  </a:moveTo>
                  <a:lnTo>
                    <a:pt x="5604" y="164144"/>
                  </a:lnTo>
                  <a:lnTo>
                    <a:pt x="21569" y="119315"/>
                  </a:lnTo>
                  <a:lnTo>
                    <a:pt x="46620" y="79770"/>
                  </a:lnTo>
                  <a:lnTo>
                    <a:pt x="79484" y="46788"/>
                  </a:lnTo>
                  <a:lnTo>
                    <a:pt x="118887" y="21647"/>
                  </a:lnTo>
                  <a:lnTo>
                    <a:pt x="163556" y="5624"/>
                  </a:lnTo>
                  <a:lnTo>
                    <a:pt x="212216" y="0"/>
                  </a:lnTo>
                  <a:lnTo>
                    <a:pt x="260877" y="5624"/>
                  </a:lnTo>
                  <a:lnTo>
                    <a:pt x="305546" y="21647"/>
                  </a:lnTo>
                  <a:lnTo>
                    <a:pt x="344949" y="46788"/>
                  </a:lnTo>
                  <a:lnTo>
                    <a:pt x="377813" y="79770"/>
                  </a:lnTo>
                  <a:lnTo>
                    <a:pt x="402864" y="119315"/>
                  </a:lnTo>
                  <a:lnTo>
                    <a:pt x="418829" y="164144"/>
                  </a:lnTo>
                  <a:lnTo>
                    <a:pt x="424434" y="212978"/>
                  </a:lnTo>
                  <a:lnTo>
                    <a:pt x="418829" y="261813"/>
                  </a:lnTo>
                  <a:lnTo>
                    <a:pt x="402864" y="306642"/>
                  </a:lnTo>
                  <a:lnTo>
                    <a:pt x="377813" y="346187"/>
                  </a:lnTo>
                  <a:lnTo>
                    <a:pt x="344949" y="379169"/>
                  </a:lnTo>
                  <a:lnTo>
                    <a:pt x="305546" y="404310"/>
                  </a:lnTo>
                  <a:lnTo>
                    <a:pt x="260877" y="420333"/>
                  </a:lnTo>
                  <a:lnTo>
                    <a:pt x="212216" y="425957"/>
                  </a:lnTo>
                  <a:lnTo>
                    <a:pt x="163556" y="420333"/>
                  </a:lnTo>
                  <a:lnTo>
                    <a:pt x="118887" y="404310"/>
                  </a:lnTo>
                  <a:lnTo>
                    <a:pt x="79484" y="379169"/>
                  </a:lnTo>
                  <a:lnTo>
                    <a:pt x="46620" y="346187"/>
                  </a:lnTo>
                  <a:lnTo>
                    <a:pt x="21569" y="306642"/>
                  </a:lnTo>
                  <a:lnTo>
                    <a:pt x="5604" y="261813"/>
                  </a:lnTo>
                  <a:lnTo>
                    <a:pt x="0" y="212978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B8ACDCAE-A160-8A86-8C82-0250627B961E}"/>
                </a:ext>
              </a:extLst>
            </p:cNvPr>
            <p:cNvSpPr/>
            <p:nvPr/>
          </p:nvSpPr>
          <p:spPr>
            <a:xfrm>
              <a:off x="685800" y="1973760"/>
              <a:ext cx="3672840" cy="413384"/>
            </a:xfrm>
            <a:custGeom>
              <a:avLst/>
              <a:gdLst/>
              <a:ahLst/>
              <a:cxnLst/>
              <a:rect l="l" t="t" r="r" b="b"/>
              <a:pathLst>
                <a:path w="3672840" h="413385">
                  <a:moveTo>
                    <a:pt x="301078" y="404799"/>
                  </a:moveTo>
                  <a:lnTo>
                    <a:pt x="298284" y="401980"/>
                  </a:lnTo>
                  <a:lnTo>
                    <a:pt x="296430" y="396341"/>
                  </a:lnTo>
                  <a:lnTo>
                    <a:pt x="289928" y="376618"/>
                  </a:lnTo>
                  <a:lnTo>
                    <a:pt x="281559" y="351256"/>
                  </a:lnTo>
                  <a:lnTo>
                    <a:pt x="281559" y="396341"/>
                  </a:lnTo>
                  <a:lnTo>
                    <a:pt x="267614" y="396341"/>
                  </a:lnTo>
                  <a:lnTo>
                    <a:pt x="273202" y="376618"/>
                  </a:lnTo>
                  <a:lnTo>
                    <a:pt x="281559" y="396341"/>
                  </a:lnTo>
                  <a:lnTo>
                    <a:pt x="281559" y="351256"/>
                  </a:lnTo>
                  <a:lnTo>
                    <a:pt x="281559" y="244182"/>
                  </a:lnTo>
                  <a:lnTo>
                    <a:pt x="281559" y="232905"/>
                  </a:lnTo>
                  <a:lnTo>
                    <a:pt x="287134" y="230085"/>
                  </a:lnTo>
                  <a:lnTo>
                    <a:pt x="292709" y="224459"/>
                  </a:lnTo>
                  <a:lnTo>
                    <a:pt x="292709" y="218821"/>
                  </a:lnTo>
                  <a:lnTo>
                    <a:pt x="289928" y="216001"/>
                  </a:lnTo>
                  <a:lnTo>
                    <a:pt x="287134" y="216001"/>
                  </a:lnTo>
                  <a:lnTo>
                    <a:pt x="267614" y="204558"/>
                  </a:lnTo>
                  <a:lnTo>
                    <a:pt x="267614" y="221640"/>
                  </a:lnTo>
                  <a:lnTo>
                    <a:pt x="228587" y="247002"/>
                  </a:lnTo>
                  <a:lnTo>
                    <a:pt x="225806" y="249809"/>
                  </a:lnTo>
                  <a:lnTo>
                    <a:pt x="223012" y="251625"/>
                  </a:lnTo>
                  <a:lnTo>
                    <a:pt x="223012" y="269544"/>
                  </a:lnTo>
                  <a:lnTo>
                    <a:pt x="223012" y="373799"/>
                  </a:lnTo>
                  <a:lnTo>
                    <a:pt x="64122" y="373799"/>
                  </a:lnTo>
                  <a:lnTo>
                    <a:pt x="64122" y="266725"/>
                  </a:lnTo>
                  <a:lnTo>
                    <a:pt x="144957" y="317436"/>
                  </a:lnTo>
                  <a:lnTo>
                    <a:pt x="153327" y="317436"/>
                  </a:lnTo>
                  <a:lnTo>
                    <a:pt x="177914" y="300545"/>
                  </a:lnTo>
                  <a:lnTo>
                    <a:pt x="223012" y="269544"/>
                  </a:lnTo>
                  <a:lnTo>
                    <a:pt x="223012" y="251625"/>
                  </a:lnTo>
                  <a:lnTo>
                    <a:pt x="147739" y="300545"/>
                  </a:lnTo>
                  <a:lnTo>
                    <a:pt x="94678" y="266725"/>
                  </a:lnTo>
                  <a:lnTo>
                    <a:pt x="19507" y="218821"/>
                  </a:lnTo>
                  <a:lnTo>
                    <a:pt x="144957" y="148374"/>
                  </a:lnTo>
                  <a:lnTo>
                    <a:pt x="267614" y="221640"/>
                  </a:lnTo>
                  <a:lnTo>
                    <a:pt x="267614" y="204558"/>
                  </a:lnTo>
                  <a:lnTo>
                    <a:pt x="171780" y="148374"/>
                  </a:lnTo>
                  <a:lnTo>
                    <a:pt x="147739" y="134289"/>
                  </a:lnTo>
                  <a:lnTo>
                    <a:pt x="144957" y="131470"/>
                  </a:lnTo>
                  <a:lnTo>
                    <a:pt x="142176" y="131470"/>
                  </a:lnTo>
                  <a:lnTo>
                    <a:pt x="139395" y="134289"/>
                  </a:lnTo>
                  <a:lnTo>
                    <a:pt x="2781" y="213182"/>
                  </a:lnTo>
                  <a:lnTo>
                    <a:pt x="0" y="213182"/>
                  </a:lnTo>
                  <a:lnTo>
                    <a:pt x="12" y="224459"/>
                  </a:lnTo>
                  <a:lnTo>
                    <a:pt x="50177" y="255447"/>
                  </a:lnTo>
                  <a:lnTo>
                    <a:pt x="50177" y="385076"/>
                  </a:lnTo>
                  <a:lnTo>
                    <a:pt x="52959" y="387896"/>
                  </a:lnTo>
                  <a:lnTo>
                    <a:pt x="236956" y="387896"/>
                  </a:lnTo>
                  <a:lnTo>
                    <a:pt x="239737" y="385076"/>
                  </a:lnTo>
                  <a:lnTo>
                    <a:pt x="239737" y="373799"/>
                  </a:lnTo>
                  <a:lnTo>
                    <a:pt x="239737" y="269544"/>
                  </a:lnTo>
                  <a:lnTo>
                    <a:pt x="239737" y="261086"/>
                  </a:lnTo>
                  <a:lnTo>
                    <a:pt x="264833" y="244182"/>
                  </a:lnTo>
                  <a:lnTo>
                    <a:pt x="264833" y="351256"/>
                  </a:lnTo>
                  <a:lnTo>
                    <a:pt x="248107" y="401980"/>
                  </a:lnTo>
                  <a:lnTo>
                    <a:pt x="248107" y="407619"/>
                  </a:lnTo>
                  <a:lnTo>
                    <a:pt x="253682" y="413245"/>
                  </a:lnTo>
                  <a:lnTo>
                    <a:pt x="295503" y="413245"/>
                  </a:lnTo>
                  <a:lnTo>
                    <a:pt x="298284" y="410425"/>
                  </a:lnTo>
                  <a:lnTo>
                    <a:pt x="298284" y="407619"/>
                  </a:lnTo>
                  <a:lnTo>
                    <a:pt x="301078" y="407619"/>
                  </a:lnTo>
                  <a:lnTo>
                    <a:pt x="301078" y="404799"/>
                  </a:lnTo>
                  <a:close/>
                </a:path>
                <a:path w="3672840" h="413385">
                  <a:moveTo>
                    <a:pt x="3672827" y="112014"/>
                  </a:moveTo>
                  <a:lnTo>
                    <a:pt x="3664013" y="68414"/>
                  </a:lnTo>
                  <a:lnTo>
                    <a:pt x="3640010" y="32816"/>
                  </a:lnTo>
                  <a:lnTo>
                    <a:pt x="3604399" y="8813"/>
                  </a:lnTo>
                  <a:lnTo>
                    <a:pt x="3560813" y="0"/>
                  </a:lnTo>
                  <a:lnTo>
                    <a:pt x="2398001" y="0"/>
                  </a:lnTo>
                  <a:lnTo>
                    <a:pt x="2354402" y="8813"/>
                  </a:lnTo>
                  <a:lnTo>
                    <a:pt x="2318791" y="32816"/>
                  </a:lnTo>
                  <a:lnTo>
                    <a:pt x="2294788" y="68414"/>
                  </a:lnTo>
                  <a:lnTo>
                    <a:pt x="2285987" y="112014"/>
                  </a:lnTo>
                  <a:lnTo>
                    <a:pt x="2294788" y="155625"/>
                  </a:lnTo>
                  <a:lnTo>
                    <a:pt x="2318791" y="191223"/>
                  </a:lnTo>
                  <a:lnTo>
                    <a:pt x="2354402" y="215226"/>
                  </a:lnTo>
                  <a:lnTo>
                    <a:pt x="2398001" y="224028"/>
                  </a:lnTo>
                  <a:lnTo>
                    <a:pt x="3560813" y="224028"/>
                  </a:lnTo>
                  <a:lnTo>
                    <a:pt x="3604399" y="215226"/>
                  </a:lnTo>
                  <a:lnTo>
                    <a:pt x="3640010" y="191223"/>
                  </a:lnTo>
                  <a:lnTo>
                    <a:pt x="3664013" y="155625"/>
                  </a:lnTo>
                  <a:lnTo>
                    <a:pt x="3672827" y="112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1" name="object 31">
            <a:extLst>
              <a:ext uri="{FF2B5EF4-FFF2-40B4-BE49-F238E27FC236}">
                <a16:creationId xmlns:a16="http://schemas.microsoft.com/office/drawing/2014/main" id="{DE9BF7BE-12AE-FAB7-F80E-8F28A038A9B6}"/>
              </a:ext>
            </a:extLst>
          </p:cNvPr>
          <p:cNvGrpSpPr/>
          <p:nvPr/>
        </p:nvGrpSpPr>
        <p:grpSpPr>
          <a:xfrm>
            <a:off x="2010625" y="3067440"/>
            <a:ext cx="424815" cy="426720"/>
            <a:chOff x="1927478" y="4820030"/>
            <a:chExt cx="424815" cy="426720"/>
          </a:xfrm>
        </p:grpSpPr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9B7AAF81-60D1-2376-B666-BB7573AF8B66}"/>
                </a:ext>
              </a:extLst>
            </p:cNvPr>
            <p:cNvSpPr/>
            <p:nvPr/>
          </p:nvSpPr>
          <p:spPr>
            <a:xfrm>
              <a:off x="1927478" y="4820030"/>
              <a:ext cx="424815" cy="426720"/>
            </a:xfrm>
            <a:custGeom>
              <a:avLst/>
              <a:gdLst/>
              <a:ahLst/>
              <a:cxnLst/>
              <a:rect l="l" t="t" r="r" b="b"/>
              <a:pathLst>
                <a:path w="424814" h="426720">
                  <a:moveTo>
                    <a:pt x="212216" y="0"/>
                  </a:moveTo>
                  <a:lnTo>
                    <a:pt x="163552" y="5633"/>
                  </a:lnTo>
                  <a:lnTo>
                    <a:pt x="118881" y="21682"/>
                  </a:lnTo>
                  <a:lnTo>
                    <a:pt x="79479" y="46866"/>
                  </a:lnTo>
                  <a:lnTo>
                    <a:pt x="46616" y="79905"/>
                  </a:lnTo>
                  <a:lnTo>
                    <a:pt x="21567" y="119520"/>
                  </a:lnTo>
                  <a:lnTo>
                    <a:pt x="5603" y="164432"/>
                  </a:lnTo>
                  <a:lnTo>
                    <a:pt x="0" y="213360"/>
                  </a:lnTo>
                  <a:lnTo>
                    <a:pt x="5603" y="262287"/>
                  </a:lnTo>
                  <a:lnTo>
                    <a:pt x="21567" y="307199"/>
                  </a:lnTo>
                  <a:lnTo>
                    <a:pt x="46616" y="346814"/>
                  </a:lnTo>
                  <a:lnTo>
                    <a:pt x="79479" y="379853"/>
                  </a:lnTo>
                  <a:lnTo>
                    <a:pt x="118881" y="405037"/>
                  </a:lnTo>
                  <a:lnTo>
                    <a:pt x="163552" y="421086"/>
                  </a:lnTo>
                  <a:lnTo>
                    <a:pt x="212216" y="426720"/>
                  </a:lnTo>
                  <a:lnTo>
                    <a:pt x="260881" y="421086"/>
                  </a:lnTo>
                  <a:lnTo>
                    <a:pt x="305552" y="405037"/>
                  </a:lnTo>
                  <a:lnTo>
                    <a:pt x="344954" y="379853"/>
                  </a:lnTo>
                  <a:lnTo>
                    <a:pt x="377817" y="346814"/>
                  </a:lnTo>
                  <a:lnTo>
                    <a:pt x="402866" y="307199"/>
                  </a:lnTo>
                  <a:lnTo>
                    <a:pt x="418830" y="262287"/>
                  </a:lnTo>
                  <a:lnTo>
                    <a:pt x="424433" y="213360"/>
                  </a:lnTo>
                  <a:lnTo>
                    <a:pt x="418830" y="164432"/>
                  </a:lnTo>
                  <a:lnTo>
                    <a:pt x="402866" y="119520"/>
                  </a:lnTo>
                  <a:lnTo>
                    <a:pt x="377817" y="79905"/>
                  </a:lnTo>
                  <a:lnTo>
                    <a:pt x="344954" y="46866"/>
                  </a:lnTo>
                  <a:lnTo>
                    <a:pt x="305552" y="21682"/>
                  </a:lnTo>
                  <a:lnTo>
                    <a:pt x="260881" y="5633"/>
                  </a:lnTo>
                  <a:lnTo>
                    <a:pt x="212216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260336DA-DB27-92EE-72C6-D542E5A22E48}"/>
                </a:ext>
              </a:extLst>
            </p:cNvPr>
            <p:cNvSpPr/>
            <p:nvPr/>
          </p:nvSpPr>
          <p:spPr>
            <a:xfrm>
              <a:off x="1927478" y="4820030"/>
              <a:ext cx="424815" cy="426720"/>
            </a:xfrm>
            <a:custGeom>
              <a:avLst/>
              <a:gdLst/>
              <a:ahLst/>
              <a:cxnLst/>
              <a:rect l="l" t="t" r="r" b="b"/>
              <a:pathLst>
                <a:path w="424814" h="426720">
                  <a:moveTo>
                    <a:pt x="0" y="213360"/>
                  </a:moveTo>
                  <a:lnTo>
                    <a:pt x="5603" y="164432"/>
                  </a:lnTo>
                  <a:lnTo>
                    <a:pt x="21567" y="119520"/>
                  </a:lnTo>
                  <a:lnTo>
                    <a:pt x="46616" y="79905"/>
                  </a:lnTo>
                  <a:lnTo>
                    <a:pt x="79479" y="46866"/>
                  </a:lnTo>
                  <a:lnTo>
                    <a:pt x="118881" y="21682"/>
                  </a:lnTo>
                  <a:lnTo>
                    <a:pt x="163552" y="5633"/>
                  </a:lnTo>
                  <a:lnTo>
                    <a:pt x="212216" y="0"/>
                  </a:lnTo>
                  <a:lnTo>
                    <a:pt x="260881" y="5633"/>
                  </a:lnTo>
                  <a:lnTo>
                    <a:pt x="305552" y="21682"/>
                  </a:lnTo>
                  <a:lnTo>
                    <a:pt x="344954" y="46866"/>
                  </a:lnTo>
                  <a:lnTo>
                    <a:pt x="377817" y="79905"/>
                  </a:lnTo>
                  <a:lnTo>
                    <a:pt x="402866" y="119520"/>
                  </a:lnTo>
                  <a:lnTo>
                    <a:pt x="418830" y="164432"/>
                  </a:lnTo>
                  <a:lnTo>
                    <a:pt x="424433" y="213360"/>
                  </a:lnTo>
                  <a:lnTo>
                    <a:pt x="418830" y="262287"/>
                  </a:lnTo>
                  <a:lnTo>
                    <a:pt x="402866" y="307199"/>
                  </a:lnTo>
                  <a:lnTo>
                    <a:pt x="377817" y="346814"/>
                  </a:lnTo>
                  <a:lnTo>
                    <a:pt x="344954" y="379853"/>
                  </a:lnTo>
                  <a:lnTo>
                    <a:pt x="305552" y="405037"/>
                  </a:lnTo>
                  <a:lnTo>
                    <a:pt x="260881" y="421086"/>
                  </a:lnTo>
                  <a:lnTo>
                    <a:pt x="212216" y="426720"/>
                  </a:lnTo>
                  <a:lnTo>
                    <a:pt x="163552" y="421086"/>
                  </a:lnTo>
                  <a:lnTo>
                    <a:pt x="118881" y="405037"/>
                  </a:lnTo>
                  <a:lnTo>
                    <a:pt x="79479" y="379853"/>
                  </a:lnTo>
                  <a:lnTo>
                    <a:pt x="46616" y="346814"/>
                  </a:lnTo>
                  <a:lnTo>
                    <a:pt x="21567" y="307199"/>
                  </a:lnTo>
                  <a:lnTo>
                    <a:pt x="5603" y="262287"/>
                  </a:lnTo>
                  <a:lnTo>
                    <a:pt x="0" y="21336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6F332B14-C459-3CC9-4969-6605BECAD20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5959" y="4888064"/>
              <a:ext cx="323285" cy="316592"/>
            </a:xfrm>
            <a:prstGeom prst="rect">
              <a:avLst/>
            </a:prstGeom>
          </p:spPr>
        </p:pic>
      </p:grpSp>
      <p:sp>
        <p:nvSpPr>
          <p:cNvPr id="37" name="object 37">
            <a:extLst>
              <a:ext uri="{FF2B5EF4-FFF2-40B4-BE49-F238E27FC236}">
                <a16:creationId xmlns:a16="http://schemas.microsoft.com/office/drawing/2014/main" id="{0E57ADFA-BBF1-6F72-CDFF-609F5552D6D8}"/>
              </a:ext>
            </a:extLst>
          </p:cNvPr>
          <p:cNvSpPr txBox="1"/>
          <p:nvPr/>
        </p:nvSpPr>
        <p:spPr>
          <a:xfrm>
            <a:off x="4255844" y="6115814"/>
            <a:ext cx="6000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СТАРТ</a:t>
            </a:r>
            <a:endParaRPr sz="1400" dirty="0">
              <a:latin typeface="Tahoma"/>
              <a:cs typeface="Tahoma"/>
            </a:endParaRPr>
          </a:p>
        </p:txBody>
      </p:sp>
      <p:grpSp>
        <p:nvGrpSpPr>
          <p:cNvPr id="39" name="object 39">
            <a:extLst>
              <a:ext uri="{FF2B5EF4-FFF2-40B4-BE49-F238E27FC236}">
                <a16:creationId xmlns:a16="http://schemas.microsoft.com/office/drawing/2014/main" id="{2BF163C9-05EA-1DD4-D274-F42062D516CB}"/>
              </a:ext>
            </a:extLst>
          </p:cNvPr>
          <p:cNvGrpSpPr/>
          <p:nvPr/>
        </p:nvGrpSpPr>
        <p:grpSpPr>
          <a:xfrm>
            <a:off x="3687317" y="4101212"/>
            <a:ext cx="438150" cy="439420"/>
            <a:chOff x="3687317" y="3833621"/>
            <a:chExt cx="438150" cy="439420"/>
          </a:xfrm>
        </p:grpSpPr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F356BA84-60FA-20E0-7F6B-70554B8A2037}"/>
                </a:ext>
              </a:extLst>
            </p:cNvPr>
            <p:cNvSpPr/>
            <p:nvPr/>
          </p:nvSpPr>
          <p:spPr>
            <a:xfrm>
              <a:off x="3693794" y="3840098"/>
              <a:ext cx="425450" cy="426084"/>
            </a:xfrm>
            <a:custGeom>
              <a:avLst/>
              <a:gdLst/>
              <a:ahLst/>
              <a:cxnLst/>
              <a:rect l="l" t="t" r="r" b="b"/>
              <a:pathLst>
                <a:path w="425450" h="426085">
                  <a:moveTo>
                    <a:pt x="212597" y="0"/>
                  </a:moveTo>
                  <a:lnTo>
                    <a:pt x="163832" y="5626"/>
                  </a:lnTo>
                  <a:lnTo>
                    <a:pt x="119076" y="21651"/>
                  </a:lnTo>
                  <a:lnTo>
                    <a:pt x="79603" y="46796"/>
                  </a:lnTo>
                  <a:lnTo>
                    <a:pt x="46686" y="79781"/>
                  </a:lnTo>
                  <a:lnTo>
                    <a:pt x="21598" y="119326"/>
                  </a:lnTo>
                  <a:lnTo>
                    <a:pt x="5611" y="164152"/>
                  </a:lnTo>
                  <a:lnTo>
                    <a:pt x="0" y="212978"/>
                  </a:lnTo>
                  <a:lnTo>
                    <a:pt x="5611" y="261805"/>
                  </a:lnTo>
                  <a:lnTo>
                    <a:pt x="21598" y="306631"/>
                  </a:lnTo>
                  <a:lnTo>
                    <a:pt x="46686" y="346176"/>
                  </a:lnTo>
                  <a:lnTo>
                    <a:pt x="79603" y="379161"/>
                  </a:lnTo>
                  <a:lnTo>
                    <a:pt x="119076" y="404306"/>
                  </a:lnTo>
                  <a:lnTo>
                    <a:pt x="163832" y="420331"/>
                  </a:lnTo>
                  <a:lnTo>
                    <a:pt x="212597" y="425957"/>
                  </a:lnTo>
                  <a:lnTo>
                    <a:pt x="261363" y="420331"/>
                  </a:lnTo>
                  <a:lnTo>
                    <a:pt x="306119" y="404306"/>
                  </a:lnTo>
                  <a:lnTo>
                    <a:pt x="345592" y="379161"/>
                  </a:lnTo>
                  <a:lnTo>
                    <a:pt x="378509" y="346176"/>
                  </a:lnTo>
                  <a:lnTo>
                    <a:pt x="403597" y="306631"/>
                  </a:lnTo>
                  <a:lnTo>
                    <a:pt x="419584" y="261805"/>
                  </a:lnTo>
                  <a:lnTo>
                    <a:pt x="425195" y="212978"/>
                  </a:lnTo>
                  <a:lnTo>
                    <a:pt x="419584" y="164152"/>
                  </a:lnTo>
                  <a:lnTo>
                    <a:pt x="403597" y="119326"/>
                  </a:lnTo>
                  <a:lnTo>
                    <a:pt x="378509" y="79781"/>
                  </a:lnTo>
                  <a:lnTo>
                    <a:pt x="345592" y="46796"/>
                  </a:lnTo>
                  <a:lnTo>
                    <a:pt x="306119" y="21651"/>
                  </a:lnTo>
                  <a:lnTo>
                    <a:pt x="261363" y="5626"/>
                  </a:lnTo>
                  <a:lnTo>
                    <a:pt x="2125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85C93289-D8E3-3838-6691-81163EEF40C0}"/>
                </a:ext>
              </a:extLst>
            </p:cNvPr>
            <p:cNvSpPr/>
            <p:nvPr/>
          </p:nvSpPr>
          <p:spPr>
            <a:xfrm>
              <a:off x="3693794" y="3840098"/>
              <a:ext cx="425450" cy="426084"/>
            </a:xfrm>
            <a:custGeom>
              <a:avLst/>
              <a:gdLst/>
              <a:ahLst/>
              <a:cxnLst/>
              <a:rect l="l" t="t" r="r" b="b"/>
              <a:pathLst>
                <a:path w="425450" h="426085">
                  <a:moveTo>
                    <a:pt x="0" y="212978"/>
                  </a:moveTo>
                  <a:lnTo>
                    <a:pt x="5611" y="164152"/>
                  </a:lnTo>
                  <a:lnTo>
                    <a:pt x="21598" y="119326"/>
                  </a:lnTo>
                  <a:lnTo>
                    <a:pt x="46686" y="79781"/>
                  </a:lnTo>
                  <a:lnTo>
                    <a:pt x="79603" y="46796"/>
                  </a:lnTo>
                  <a:lnTo>
                    <a:pt x="119076" y="21651"/>
                  </a:lnTo>
                  <a:lnTo>
                    <a:pt x="163832" y="5626"/>
                  </a:lnTo>
                  <a:lnTo>
                    <a:pt x="212597" y="0"/>
                  </a:lnTo>
                  <a:lnTo>
                    <a:pt x="261363" y="5626"/>
                  </a:lnTo>
                  <a:lnTo>
                    <a:pt x="306119" y="21651"/>
                  </a:lnTo>
                  <a:lnTo>
                    <a:pt x="345592" y="46796"/>
                  </a:lnTo>
                  <a:lnTo>
                    <a:pt x="378509" y="79781"/>
                  </a:lnTo>
                  <a:lnTo>
                    <a:pt x="403597" y="119326"/>
                  </a:lnTo>
                  <a:lnTo>
                    <a:pt x="419584" y="164152"/>
                  </a:lnTo>
                  <a:lnTo>
                    <a:pt x="425195" y="212978"/>
                  </a:lnTo>
                  <a:lnTo>
                    <a:pt x="419584" y="261805"/>
                  </a:lnTo>
                  <a:lnTo>
                    <a:pt x="403597" y="306631"/>
                  </a:lnTo>
                  <a:lnTo>
                    <a:pt x="378509" y="346176"/>
                  </a:lnTo>
                  <a:lnTo>
                    <a:pt x="345592" y="379161"/>
                  </a:lnTo>
                  <a:lnTo>
                    <a:pt x="306119" y="404306"/>
                  </a:lnTo>
                  <a:lnTo>
                    <a:pt x="261363" y="420331"/>
                  </a:lnTo>
                  <a:lnTo>
                    <a:pt x="212597" y="425957"/>
                  </a:lnTo>
                  <a:lnTo>
                    <a:pt x="163832" y="420331"/>
                  </a:lnTo>
                  <a:lnTo>
                    <a:pt x="119076" y="404306"/>
                  </a:lnTo>
                  <a:lnTo>
                    <a:pt x="79603" y="379161"/>
                  </a:lnTo>
                  <a:lnTo>
                    <a:pt x="46686" y="346176"/>
                  </a:lnTo>
                  <a:lnTo>
                    <a:pt x="21598" y="306631"/>
                  </a:lnTo>
                  <a:lnTo>
                    <a:pt x="5611" y="261805"/>
                  </a:lnTo>
                  <a:lnTo>
                    <a:pt x="0" y="212978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3F9F7942-6952-F255-93B6-88F9D0F819AD}"/>
                </a:ext>
              </a:extLst>
            </p:cNvPr>
            <p:cNvSpPr/>
            <p:nvPr/>
          </p:nvSpPr>
          <p:spPr>
            <a:xfrm>
              <a:off x="3744524" y="3923227"/>
              <a:ext cx="281305" cy="286385"/>
            </a:xfrm>
            <a:custGeom>
              <a:avLst/>
              <a:gdLst/>
              <a:ahLst/>
              <a:cxnLst/>
              <a:rect l="l" t="t" r="r" b="b"/>
              <a:pathLst>
                <a:path w="281304" h="286385">
                  <a:moveTo>
                    <a:pt x="274775" y="0"/>
                  </a:moveTo>
                  <a:lnTo>
                    <a:pt x="268607" y="0"/>
                  </a:lnTo>
                  <a:lnTo>
                    <a:pt x="3087" y="112816"/>
                  </a:lnTo>
                  <a:lnTo>
                    <a:pt x="0" y="115706"/>
                  </a:lnTo>
                  <a:lnTo>
                    <a:pt x="0" y="127275"/>
                  </a:lnTo>
                  <a:lnTo>
                    <a:pt x="3087" y="127275"/>
                  </a:lnTo>
                  <a:lnTo>
                    <a:pt x="104971" y="179339"/>
                  </a:lnTo>
                  <a:lnTo>
                    <a:pt x="108055" y="277693"/>
                  </a:lnTo>
                  <a:lnTo>
                    <a:pt x="108055" y="280585"/>
                  </a:lnTo>
                  <a:lnTo>
                    <a:pt x="114234" y="286370"/>
                  </a:lnTo>
                  <a:lnTo>
                    <a:pt x="117319" y="286370"/>
                  </a:lnTo>
                  <a:lnTo>
                    <a:pt x="120413" y="283477"/>
                  </a:lnTo>
                  <a:lnTo>
                    <a:pt x="123498" y="283477"/>
                  </a:lnTo>
                  <a:lnTo>
                    <a:pt x="143089" y="251659"/>
                  </a:lnTo>
                  <a:lnTo>
                    <a:pt x="123498" y="251659"/>
                  </a:lnTo>
                  <a:lnTo>
                    <a:pt x="123498" y="185128"/>
                  </a:lnTo>
                  <a:lnTo>
                    <a:pt x="153591" y="185128"/>
                  </a:lnTo>
                  <a:lnTo>
                    <a:pt x="126582" y="170670"/>
                  </a:lnTo>
                  <a:lnTo>
                    <a:pt x="132104" y="164880"/>
                  </a:lnTo>
                  <a:lnTo>
                    <a:pt x="111150" y="164880"/>
                  </a:lnTo>
                  <a:lnTo>
                    <a:pt x="24699" y="121486"/>
                  </a:lnTo>
                  <a:lnTo>
                    <a:pt x="240817" y="28926"/>
                  </a:lnTo>
                  <a:lnTo>
                    <a:pt x="275479" y="28926"/>
                  </a:lnTo>
                  <a:lnTo>
                    <a:pt x="280954" y="8678"/>
                  </a:lnTo>
                  <a:lnTo>
                    <a:pt x="277870" y="5789"/>
                  </a:lnTo>
                  <a:lnTo>
                    <a:pt x="277870" y="2889"/>
                  </a:lnTo>
                  <a:lnTo>
                    <a:pt x="274775" y="2889"/>
                  </a:lnTo>
                  <a:lnTo>
                    <a:pt x="274775" y="0"/>
                  </a:lnTo>
                  <a:close/>
                </a:path>
                <a:path w="281304" h="286385">
                  <a:moveTo>
                    <a:pt x="153591" y="185128"/>
                  </a:moveTo>
                  <a:lnTo>
                    <a:pt x="123498" y="185128"/>
                  </a:lnTo>
                  <a:lnTo>
                    <a:pt x="154372" y="202484"/>
                  </a:lnTo>
                  <a:lnTo>
                    <a:pt x="123498" y="251659"/>
                  </a:lnTo>
                  <a:lnTo>
                    <a:pt x="143089" y="251659"/>
                  </a:lnTo>
                  <a:lnTo>
                    <a:pt x="169804" y="208270"/>
                  </a:lnTo>
                  <a:lnTo>
                    <a:pt x="198474" y="208270"/>
                  </a:lnTo>
                  <a:lnTo>
                    <a:pt x="169804" y="193807"/>
                  </a:lnTo>
                  <a:lnTo>
                    <a:pt x="153591" y="185128"/>
                  </a:lnTo>
                  <a:close/>
                </a:path>
                <a:path w="281304" h="286385">
                  <a:moveTo>
                    <a:pt x="198474" y="208270"/>
                  </a:moveTo>
                  <a:lnTo>
                    <a:pt x="169804" y="208270"/>
                  </a:lnTo>
                  <a:lnTo>
                    <a:pt x="209942" y="231410"/>
                  </a:lnTo>
                  <a:lnTo>
                    <a:pt x="219206" y="231410"/>
                  </a:lnTo>
                  <a:lnTo>
                    <a:pt x="222290" y="228518"/>
                  </a:lnTo>
                  <a:lnTo>
                    <a:pt x="222290" y="225625"/>
                  </a:lnTo>
                  <a:lnTo>
                    <a:pt x="225419" y="214055"/>
                  </a:lnTo>
                  <a:lnTo>
                    <a:pt x="209942" y="214055"/>
                  </a:lnTo>
                  <a:lnTo>
                    <a:pt x="198474" y="208270"/>
                  </a:lnTo>
                  <a:close/>
                </a:path>
                <a:path w="281304" h="286385">
                  <a:moveTo>
                    <a:pt x="273914" y="34715"/>
                  </a:moveTo>
                  <a:lnTo>
                    <a:pt x="256259" y="34715"/>
                  </a:lnTo>
                  <a:lnTo>
                    <a:pt x="209942" y="214055"/>
                  </a:lnTo>
                  <a:lnTo>
                    <a:pt x="225419" y="214055"/>
                  </a:lnTo>
                  <a:lnTo>
                    <a:pt x="273914" y="34715"/>
                  </a:lnTo>
                  <a:close/>
                </a:path>
                <a:path w="281304" h="286385">
                  <a:moveTo>
                    <a:pt x="275479" y="28926"/>
                  </a:moveTo>
                  <a:lnTo>
                    <a:pt x="240817" y="28926"/>
                  </a:lnTo>
                  <a:lnTo>
                    <a:pt x="111150" y="164880"/>
                  </a:lnTo>
                  <a:lnTo>
                    <a:pt x="132104" y="164880"/>
                  </a:lnTo>
                  <a:lnTo>
                    <a:pt x="256259" y="34715"/>
                  </a:lnTo>
                  <a:lnTo>
                    <a:pt x="273914" y="34715"/>
                  </a:lnTo>
                  <a:lnTo>
                    <a:pt x="275479" y="289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1" name="object 51">
            <a:extLst>
              <a:ext uri="{FF2B5EF4-FFF2-40B4-BE49-F238E27FC236}">
                <a16:creationId xmlns:a16="http://schemas.microsoft.com/office/drawing/2014/main" id="{25CDEA6C-799A-7C57-68FC-C8AD274A467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37151" y="6087617"/>
            <a:ext cx="439674" cy="439673"/>
          </a:xfrm>
          <a:prstGeom prst="rect">
            <a:avLst/>
          </a:prstGeom>
        </p:spPr>
      </p:pic>
      <p:grpSp>
        <p:nvGrpSpPr>
          <p:cNvPr id="52" name="object 52">
            <a:extLst>
              <a:ext uri="{FF2B5EF4-FFF2-40B4-BE49-F238E27FC236}">
                <a16:creationId xmlns:a16="http://schemas.microsoft.com/office/drawing/2014/main" id="{7B340C80-B59F-C799-26A6-0CD9B11B7FA4}"/>
              </a:ext>
            </a:extLst>
          </p:cNvPr>
          <p:cNvGrpSpPr/>
          <p:nvPr/>
        </p:nvGrpSpPr>
        <p:grpSpPr>
          <a:xfrm>
            <a:off x="5260415" y="5094227"/>
            <a:ext cx="439420" cy="440055"/>
            <a:chOff x="5313426" y="2831592"/>
            <a:chExt cx="439420" cy="440055"/>
          </a:xfrm>
        </p:grpSpPr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B8CDF3A9-729B-6222-51B7-53820889B887}"/>
                </a:ext>
              </a:extLst>
            </p:cNvPr>
            <p:cNvSpPr/>
            <p:nvPr/>
          </p:nvSpPr>
          <p:spPr>
            <a:xfrm>
              <a:off x="5319903" y="2838069"/>
              <a:ext cx="426084" cy="426720"/>
            </a:xfrm>
            <a:custGeom>
              <a:avLst/>
              <a:gdLst/>
              <a:ahLst/>
              <a:cxnLst/>
              <a:rect l="l" t="t" r="r" b="b"/>
              <a:pathLst>
                <a:path w="426085" h="426720">
                  <a:moveTo>
                    <a:pt x="212979" y="0"/>
                  </a:moveTo>
                  <a:lnTo>
                    <a:pt x="164152" y="5633"/>
                  </a:lnTo>
                  <a:lnTo>
                    <a:pt x="119326" y="21682"/>
                  </a:lnTo>
                  <a:lnTo>
                    <a:pt x="79781" y="46866"/>
                  </a:lnTo>
                  <a:lnTo>
                    <a:pt x="46796" y="79905"/>
                  </a:lnTo>
                  <a:lnTo>
                    <a:pt x="21651" y="119520"/>
                  </a:lnTo>
                  <a:lnTo>
                    <a:pt x="5626" y="164432"/>
                  </a:lnTo>
                  <a:lnTo>
                    <a:pt x="0" y="213359"/>
                  </a:lnTo>
                  <a:lnTo>
                    <a:pt x="5626" y="262287"/>
                  </a:lnTo>
                  <a:lnTo>
                    <a:pt x="21651" y="307199"/>
                  </a:lnTo>
                  <a:lnTo>
                    <a:pt x="46796" y="346814"/>
                  </a:lnTo>
                  <a:lnTo>
                    <a:pt x="79781" y="379853"/>
                  </a:lnTo>
                  <a:lnTo>
                    <a:pt x="119326" y="405037"/>
                  </a:lnTo>
                  <a:lnTo>
                    <a:pt x="164152" y="421086"/>
                  </a:lnTo>
                  <a:lnTo>
                    <a:pt x="212979" y="426719"/>
                  </a:lnTo>
                  <a:lnTo>
                    <a:pt x="261805" y="421086"/>
                  </a:lnTo>
                  <a:lnTo>
                    <a:pt x="306631" y="405037"/>
                  </a:lnTo>
                  <a:lnTo>
                    <a:pt x="346176" y="379853"/>
                  </a:lnTo>
                  <a:lnTo>
                    <a:pt x="379161" y="346814"/>
                  </a:lnTo>
                  <a:lnTo>
                    <a:pt x="404306" y="307199"/>
                  </a:lnTo>
                  <a:lnTo>
                    <a:pt x="420331" y="262287"/>
                  </a:lnTo>
                  <a:lnTo>
                    <a:pt x="425958" y="213359"/>
                  </a:lnTo>
                  <a:lnTo>
                    <a:pt x="420331" y="164432"/>
                  </a:lnTo>
                  <a:lnTo>
                    <a:pt x="404306" y="119520"/>
                  </a:lnTo>
                  <a:lnTo>
                    <a:pt x="379161" y="79905"/>
                  </a:lnTo>
                  <a:lnTo>
                    <a:pt x="346176" y="46866"/>
                  </a:lnTo>
                  <a:lnTo>
                    <a:pt x="306631" y="21682"/>
                  </a:lnTo>
                  <a:lnTo>
                    <a:pt x="261805" y="5633"/>
                  </a:lnTo>
                  <a:lnTo>
                    <a:pt x="21297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B5426FB2-82F0-2426-16B6-53CC7ADAA51D}"/>
                </a:ext>
              </a:extLst>
            </p:cNvPr>
            <p:cNvSpPr/>
            <p:nvPr/>
          </p:nvSpPr>
          <p:spPr>
            <a:xfrm>
              <a:off x="5319903" y="2838069"/>
              <a:ext cx="426084" cy="426720"/>
            </a:xfrm>
            <a:custGeom>
              <a:avLst/>
              <a:gdLst/>
              <a:ahLst/>
              <a:cxnLst/>
              <a:rect l="l" t="t" r="r" b="b"/>
              <a:pathLst>
                <a:path w="426085" h="426720">
                  <a:moveTo>
                    <a:pt x="0" y="213359"/>
                  </a:moveTo>
                  <a:lnTo>
                    <a:pt x="5626" y="164432"/>
                  </a:lnTo>
                  <a:lnTo>
                    <a:pt x="21651" y="119520"/>
                  </a:lnTo>
                  <a:lnTo>
                    <a:pt x="46796" y="79905"/>
                  </a:lnTo>
                  <a:lnTo>
                    <a:pt x="79781" y="46866"/>
                  </a:lnTo>
                  <a:lnTo>
                    <a:pt x="119326" y="21682"/>
                  </a:lnTo>
                  <a:lnTo>
                    <a:pt x="164152" y="5633"/>
                  </a:lnTo>
                  <a:lnTo>
                    <a:pt x="212979" y="0"/>
                  </a:lnTo>
                  <a:lnTo>
                    <a:pt x="261805" y="5633"/>
                  </a:lnTo>
                  <a:lnTo>
                    <a:pt x="306631" y="21682"/>
                  </a:lnTo>
                  <a:lnTo>
                    <a:pt x="346176" y="46866"/>
                  </a:lnTo>
                  <a:lnTo>
                    <a:pt x="379161" y="79905"/>
                  </a:lnTo>
                  <a:lnTo>
                    <a:pt x="404306" y="119520"/>
                  </a:lnTo>
                  <a:lnTo>
                    <a:pt x="420331" y="164432"/>
                  </a:lnTo>
                  <a:lnTo>
                    <a:pt x="425958" y="213359"/>
                  </a:lnTo>
                  <a:lnTo>
                    <a:pt x="420331" y="262287"/>
                  </a:lnTo>
                  <a:lnTo>
                    <a:pt x="404306" y="307199"/>
                  </a:lnTo>
                  <a:lnTo>
                    <a:pt x="379161" y="346814"/>
                  </a:lnTo>
                  <a:lnTo>
                    <a:pt x="346176" y="379853"/>
                  </a:lnTo>
                  <a:lnTo>
                    <a:pt x="306631" y="405037"/>
                  </a:lnTo>
                  <a:lnTo>
                    <a:pt x="261805" y="421086"/>
                  </a:lnTo>
                  <a:lnTo>
                    <a:pt x="212979" y="426719"/>
                  </a:lnTo>
                  <a:lnTo>
                    <a:pt x="164152" y="421086"/>
                  </a:lnTo>
                  <a:lnTo>
                    <a:pt x="119326" y="405037"/>
                  </a:lnTo>
                  <a:lnTo>
                    <a:pt x="79781" y="379853"/>
                  </a:lnTo>
                  <a:lnTo>
                    <a:pt x="46796" y="346814"/>
                  </a:lnTo>
                  <a:lnTo>
                    <a:pt x="21651" y="307199"/>
                  </a:lnTo>
                  <a:lnTo>
                    <a:pt x="5626" y="262287"/>
                  </a:lnTo>
                  <a:lnTo>
                    <a:pt x="0" y="213359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>
              <a:extLst>
                <a:ext uri="{FF2B5EF4-FFF2-40B4-BE49-F238E27FC236}">
                  <a16:creationId xmlns:a16="http://schemas.microsoft.com/office/drawing/2014/main" id="{CF68F60E-58DD-26A4-5924-19D8E0FCA57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23039" y="2938790"/>
              <a:ext cx="237991" cy="230339"/>
            </a:xfrm>
            <a:prstGeom prst="rect">
              <a:avLst/>
            </a:prstGeom>
          </p:spPr>
        </p:pic>
      </p:grpSp>
      <p:sp>
        <p:nvSpPr>
          <p:cNvPr id="56" name="object 56">
            <a:extLst>
              <a:ext uri="{FF2B5EF4-FFF2-40B4-BE49-F238E27FC236}">
                <a16:creationId xmlns:a16="http://schemas.microsoft.com/office/drawing/2014/main" id="{1E72CA32-066F-08DF-032D-580B6238C136}"/>
              </a:ext>
            </a:extLst>
          </p:cNvPr>
          <p:cNvSpPr/>
          <p:nvPr/>
        </p:nvSpPr>
        <p:spPr>
          <a:xfrm>
            <a:off x="0" y="6739889"/>
            <a:ext cx="12192000" cy="118110"/>
          </a:xfrm>
          <a:custGeom>
            <a:avLst/>
            <a:gdLst/>
            <a:ahLst/>
            <a:cxnLst/>
            <a:rect l="l" t="t" r="r" b="b"/>
            <a:pathLst>
              <a:path w="12192000" h="118109">
                <a:moveTo>
                  <a:pt x="12192000" y="0"/>
                </a:moveTo>
                <a:lnTo>
                  <a:pt x="0" y="0"/>
                </a:lnTo>
                <a:lnTo>
                  <a:pt x="0" y="118109"/>
                </a:lnTo>
                <a:lnTo>
                  <a:pt x="12192000" y="118109"/>
                </a:lnTo>
                <a:lnTo>
                  <a:pt x="12192000" y="0"/>
                </a:lnTo>
                <a:close/>
              </a:path>
            </a:pathLst>
          </a:custGeom>
          <a:solidFill>
            <a:srgbClr val="99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>
            <a:extLst>
              <a:ext uri="{FF2B5EF4-FFF2-40B4-BE49-F238E27FC236}">
                <a16:creationId xmlns:a16="http://schemas.microsoft.com/office/drawing/2014/main" id="{64397FA3-6A41-0871-FFCF-DB890F97C20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01639" y="196222"/>
            <a:ext cx="1120322" cy="552435"/>
          </a:xfrm>
          <a:prstGeom prst="rect">
            <a:avLst/>
          </a:prstGeom>
        </p:spPr>
      </p:pic>
      <p:sp>
        <p:nvSpPr>
          <p:cNvPr id="59" name="object 20">
            <a:extLst>
              <a:ext uri="{FF2B5EF4-FFF2-40B4-BE49-F238E27FC236}">
                <a16:creationId xmlns:a16="http://schemas.microsoft.com/office/drawing/2014/main" id="{1C0AC5FA-F952-65DC-CD10-8D8DFDD17768}"/>
              </a:ext>
            </a:extLst>
          </p:cNvPr>
          <p:cNvSpPr txBox="1"/>
          <p:nvPr/>
        </p:nvSpPr>
        <p:spPr>
          <a:xfrm>
            <a:off x="3028970" y="2917313"/>
            <a:ext cx="42481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b="1" spc="-1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lang="ru-RU" sz="4000" dirty="0">
              <a:latin typeface="Tahoma"/>
              <a:cs typeface="Tahoma"/>
            </a:endParaRPr>
          </a:p>
        </p:txBody>
      </p:sp>
      <p:sp>
        <p:nvSpPr>
          <p:cNvPr id="60" name="object 20">
            <a:extLst>
              <a:ext uri="{FF2B5EF4-FFF2-40B4-BE49-F238E27FC236}">
                <a16:creationId xmlns:a16="http://schemas.microsoft.com/office/drawing/2014/main" id="{7D5E05E2-2801-606D-5D44-8A70A6C75EFC}"/>
              </a:ext>
            </a:extLst>
          </p:cNvPr>
          <p:cNvSpPr txBox="1"/>
          <p:nvPr/>
        </p:nvSpPr>
        <p:spPr>
          <a:xfrm>
            <a:off x="4672673" y="3973914"/>
            <a:ext cx="42481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b="1" spc="-1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lang="ru-RU" sz="4000" dirty="0">
              <a:latin typeface="Tahoma"/>
              <a:cs typeface="Tahoma"/>
            </a:endParaRPr>
          </a:p>
        </p:txBody>
      </p:sp>
      <p:sp>
        <p:nvSpPr>
          <p:cNvPr id="61" name="object 20">
            <a:extLst>
              <a:ext uri="{FF2B5EF4-FFF2-40B4-BE49-F238E27FC236}">
                <a16:creationId xmlns:a16="http://schemas.microsoft.com/office/drawing/2014/main" id="{5C853543-760A-1B94-66BC-E878F0210D32}"/>
              </a:ext>
            </a:extLst>
          </p:cNvPr>
          <p:cNvSpPr txBox="1"/>
          <p:nvPr/>
        </p:nvSpPr>
        <p:spPr>
          <a:xfrm>
            <a:off x="6342132" y="4984521"/>
            <a:ext cx="42481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b="1" spc="-1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lang="ru-RU" sz="4000" dirty="0">
              <a:latin typeface="Tahoma"/>
              <a:cs typeface="Tahoma"/>
            </a:endParaRPr>
          </a:p>
        </p:txBody>
      </p:sp>
      <p:sp>
        <p:nvSpPr>
          <p:cNvPr id="62" name="object 20">
            <a:extLst>
              <a:ext uri="{FF2B5EF4-FFF2-40B4-BE49-F238E27FC236}">
                <a16:creationId xmlns:a16="http://schemas.microsoft.com/office/drawing/2014/main" id="{3BBA9E19-453F-9155-8D7F-70D7014A45E0}"/>
              </a:ext>
            </a:extLst>
          </p:cNvPr>
          <p:cNvSpPr txBox="1"/>
          <p:nvPr/>
        </p:nvSpPr>
        <p:spPr>
          <a:xfrm>
            <a:off x="7682243" y="5950661"/>
            <a:ext cx="42481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b="1" spc="-1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lang="ru-RU" sz="4000" dirty="0">
              <a:latin typeface="Tahoma"/>
              <a:cs typeface="Tahoma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BD860ECD-601A-21CB-13CD-8488A88B8759}"/>
              </a:ext>
            </a:extLst>
          </p:cNvPr>
          <p:cNvSpPr/>
          <p:nvPr/>
        </p:nvSpPr>
        <p:spPr>
          <a:xfrm>
            <a:off x="185459" y="901091"/>
            <a:ext cx="5605956" cy="62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29" b="1" dirty="0">
                <a:solidFill>
                  <a:srgbClr val="002060"/>
                </a:solidFill>
              </a:rPr>
              <a:t>https://fasie.ru/programs/</a:t>
            </a:r>
            <a:endParaRPr lang="ru-RU" sz="3429" b="1" dirty="0">
              <a:solidFill>
                <a:srgbClr val="00206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BD7B1D3-279B-9D3D-FFA6-D0AA0653E028}"/>
              </a:ext>
            </a:extLst>
          </p:cNvPr>
          <p:cNvSpPr txBox="1"/>
          <p:nvPr/>
        </p:nvSpPr>
        <p:spPr>
          <a:xfrm>
            <a:off x="2913531" y="1921818"/>
            <a:ext cx="8036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C4587"/>
                </a:solidFill>
              </a:rPr>
              <a:t>Прочитать Положение и рекомендации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D59C779-AF4A-0DA0-4E96-EE41802E60C0}"/>
              </a:ext>
            </a:extLst>
          </p:cNvPr>
          <p:cNvSpPr txBox="1"/>
          <p:nvPr/>
        </p:nvSpPr>
        <p:spPr>
          <a:xfrm>
            <a:off x="4651916" y="2869796"/>
            <a:ext cx="72581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C4587"/>
                </a:solidFill>
              </a:rPr>
              <a:t>Посмотреть названия проектов-победителей ближайшего конкурса</a:t>
            </a:r>
            <a:endParaRPr lang="ru-RU" sz="24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703F472-86FB-8CA4-08CD-6C5C08889DEF}"/>
              </a:ext>
            </a:extLst>
          </p:cNvPr>
          <p:cNvSpPr txBox="1"/>
          <p:nvPr/>
        </p:nvSpPr>
        <p:spPr>
          <a:xfrm>
            <a:off x="6446360" y="3899555"/>
            <a:ext cx="6118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C4587"/>
                </a:solidFill>
              </a:rPr>
              <a:t>Подготовить заявку заранее</a:t>
            </a:r>
            <a:endParaRPr lang="ru-RU" sz="24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C57FC7C-7E33-3406-AAED-FE4190F4D6AC}"/>
              </a:ext>
            </a:extLst>
          </p:cNvPr>
          <p:cNvSpPr txBox="1"/>
          <p:nvPr/>
        </p:nvSpPr>
        <p:spPr>
          <a:xfrm>
            <a:off x="6446360" y="4262048"/>
            <a:ext cx="62818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C4587"/>
                </a:solidFill>
              </a:rPr>
              <a:t>Сформулировать тему</a:t>
            </a:r>
            <a:endParaRPr lang="ru-RU" sz="2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BD73487-BC0C-29C8-9D84-B38707621838}"/>
              </a:ext>
            </a:extLst>
          </p:cNvPr>
          <p:cNvSpPr txBox="1"/>
          <p:nvPr/>
        </p:nvSpPr>
        <p:spPr>
          <a:xfrm>
            <a:off x="8093251" y="4863684"/>
            <a:ext cx="39123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C4587"/>
                </a:solidFill>
              </a:rPr>
              <a:t>Проверить ВСЕ ПОЛЯ заявки по критериям </a:t>
            </a:r>
            <a:endParaRPr lang="ru-RU" sz="24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1FF65A8-53B6-3857-2406-4F2C1CBB562A}"/>
              </a:ext>
            </a:extLst>
          </p:cNvPr>
          <p:cNvSpPr txBox="1"/>
          <p:nvPr/>
        </p:nvSpPr>
        <p:spPr>
          <a:xfrm>
            <a:off x="9067800" y="5831039"/>
            <a:ext cx="31650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C4587"/>
                </a:solidFill>
              </a:rPr>
              <a:t>Подать за 5-7 дней до конца приема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1171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08" y="1287780"/>
            <a:ext cx="4815205" cy="4758690"/>
          </a:xfrm>
          <a:custGeom>
            <a:avLst/>
            <a:gdLst/>
            <a:ahLst/>
            <a:cxnLst/>
            <a:rect l="l" t="t" r="r" b="b"/>
            <a:pathLst>
              <a:path w="4815205" h="4758690">
                <a:moveTo>
                  <a:pt x="4580382" y="0"/>
                </a:moveTo>
                <a:lnTo>
                  <a:pt x="234696" y="0"/>
                </a:lnTo>
                <a:lnTo>
                  <a:pt x="187397" y="4766"/>
                </a:lnTo>
                <a:lnTo>
                  <a:pt x="143342" y="18436"/>
                </a:lnTo>
                <a:lnTo>
                  <a:pt x="103476" y="40069"/>
                </a:lnTo>
                <a:lnTo>
                  <a:pt x="68741" y="68722"/>
                </a:lnTo>
                <a:lnTo>
                  <a:pt x="40083" y="103454"/>
                </a:lnTo>
                <a:lnTo>
                  <a:pt x="18443" y="143321"/>
                </a:lnTo>
                <a:lnTo>
                  <a:pt x="4768" y="187382"/>
                </a:lnTo>
                <a:lnTo>
                  <a:pt x="0" y="234696"/>
                </a:lnTo>
                <a:lnTo>
                  <a:pt x="0" y="4523994"/>
                </a:lnTo>
                <a:lnTo>
                  <a:pt x="4768" y="4571292"/>
                </a:lnTo>
                <a:lnTo>
                  <a:pt x="18443" y="4615347"/>
                </a:lnTo>
                <a:lnTo>
                  <a:pt x="40083" y="4655213"/>
                </a:lnTo>
                <a:lnTo>
                  <a:pt x="68741" y="4689948"/>
                </a:lnTo>
                <a:lnTo>
                  <a:pt x="103476" y="4718606"/>
                </a:lnTo>
                <a:lnTo>
                  <a:pt x="143342" y="4740246"/>
                </a:lnTo>
                <a:lnTo>
                  <a:pt x="187397" y="4753921"/>
                </a:lnTo>
                <a:lnTo>
                  <a:pt x="234696" y="4758690"/>
                </a:lnTo>
                <a:lnTo>
                  <a:pt x="4580382" y="4758690"/>
                </a:lnTo>
                <a:lnTo>
                  <a:pt x="4627695" y="4753921"/>
                </a:lnTo>
                <a:lnTo>
                  <a:pt x="4671756" y="4740246"/>
                </a:lnTo>
                <a:lnTo>
                  <a:pt x="4711623" y="4718606"/>
                </a:lnTo>
                <a:lnTo>
                  <a:pt x="4746355" y="4689948"/>
                </a:lnTo>
                <a:lnTo>
                  <a:pt x="4775008" y="4655213"/>
                </a:lnTo>
                <a:lnTo>
                  <a:pt x="4796641" y="4615347"/>
                </a:lnTo>
                <a:lnTo>
                  <a:pt x="4810311" y="4571292"/>
                </a:lnTo>
                <a:lnTo>
                  <a:pt x="4815078" y="4523994"/>
                </a:lnTo>
                <a:lnTo>
                  <a:pt x="4815078" y="234696"/>
                </a:lnTo>
                <a:lnTo>
                  <a:pt x="4810311" y="187382"/>
                </a:lnTo>
                <a:lnTo>
                  <a:pt x="4796641" y="143321"/>
                </a:lnTo>
                <a:lnTo>
                  <a:pt x="4775008" y="103454"/>
                </a:lnTo>
                <a:lnTo>
                  <a:pt x="4746355" y="68722"/>
                </a:lnTo>
                <a:lnTo>
                  <a:pt x="4711623" y="40069"/>
                </a:lnTo>
                <a:lnTo>
                  <a:pt x="4671756" y="18436"/>
                </a:lnTo>
                <a:lnTo>
                  <a:pt x="4627695" y="4766"/>
                </a:lnTo>
                <a:lnTo>
                  <a:pt x="4580382" y="0"/>
                </a:lnTo>
                <a:close/>
              </a:path>
            </a:pathLst>
          </a:custGeom>
          <a:solidFill>
            <a:srgbClr val="E6D3F4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ПРИ</a:t>
            </a:r>
            <a:r>
              <a:rPr spc="-100" dirty="0"/>
              <a:t> </a:t>
            </a:r>
            <a:r>
              <a:rPr dirty="0"/>
              <a:t>ЗАЩИТЕ</a:t>
            </a:r>
            <a:r>
              <a:rPr spc="-95" dirty="0"/>
              <a:t> </a:t>
            </a:r>
            <a:r>
              <a:rPr spc="-10" dirty="0"/>
              <a:t>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0795" y="1629155"/>
            <a:ext cx="3488054" cy="1898650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z="1800" b="1" dirty="0">
                <a:solidFill>
                  <a:srgbClr val="9A35CD"/>
                </a:solidFill>
                <a:latin typeface="Arial"/>
                <a:cs typeface="Arial"/>
              </a:rPr>
              <a:t>РЕКОМЕНДУЕТСЯ</a:t>
            </a:r>
            <a:r>
              <a:rPr sz="1800" b="1" spc="-5" dirty="0">
                <a:solidFill>
                  <a:srgbClr val="9A35CD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9A35CD"/>
                </a:solidFill>
                <a:latin typeface="Arial"/>
                <a:cs typeface="Arial"/>
              </a:rPr>
              <a:t>ГОВОРИТЬ:</a:t>
            </a:r>
            <a:endParaRPr sz="1800">
              <a:latin typeface="Arial"/>
              <a:cs typeface="Arial"/>
            </a:endParaRPr>
          </a:p>
          <a:p>
            <a:pPr marL="382270">
              <a:lnSpc>
                <a:spcPct val="100000"/>
              </a:lnSpc>
              <a:spcBef>
                <a:spcPts val="890"/>
              </a:spcBef>
            </a:pP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уверенно</a:t>
            </a:r>
            <a:endParaRPr sz="1800">
              <a:latin typeface="Tahoma"/>
              <a:cs typeface="Tahoma"/>
            </a:endParaRPr>
          </a:p>
          <a:p>
            <a:pPr marL="382270" marR="1590040">
              <a:lnSpc>
                <a:spcPct val="100000"/>
              </a:lnSpc>
            </a:pP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с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 энтузиазмом интересно</a:t>
            </a:r>
            <a:endParaRPr sz="1800">
              <a:latin typeface="Tahoma"/>
              <a:cs typeface="Tahoma"/>
            </a:endParaRPr>
          </a:p>
          <a:p>
            <a:pPr marL="382270">
              <a:lnSpc>
                <a:spcPct val="100000"/>
              </a:lnSpc>
            </a:pP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коротко</a:t>
            </a:r>
            <a:endParaRPr sz="1800">
              <a:latin typeface="Tahoma"/>
              <a:cs typeface="Tahoma"/>
            </a:endParaRPr>
          </a:p>
          <a:p>
            <a:pPr marL="382270">
              <a:lnSpc>
                <a:spcPct val="100000"/>
              </a:lnSpc>
            </a:pP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по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 существу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73446" y="1287780"/>
            <a:ext cx="6352540" cy="4758690"/>
          </a:xfrm>
          <a:custGeom>
            <a:avLst/>
            <a:gdLst/>
            <a:ahLst/>
            <a:cxnLst/>
            <a:rect l="l" t="t" r="r" b="b"/>
            <a:pathLst>
              <a:path w="6352540" h="4758690">
                <a:moveTo>
                  <a:pt x="6117335" y="0"/>
                </a:moveTo>
                <a:lnTo>
                  <a:pt x="234695" y="0"/>
                </a:lnTo>
                <a:lnTo>
                  <a:pt x="187382" y="4766"/>
                </a:lnTo>
                <a:lnTo>
                  <a:pt x="143321" y="18436"/>
                </a:lnTo>
                <a:lnTo>
                  <a:pt x="103454" y="40069"/>
                </a:lnTo>
                <a:lnTo>
                  <a:pt x="68722" y="68722"/>
                </a:lnTo>
                <a:lnTo>
                  <a:pt x="40069" y="103454"/>
                </a:lnTo>
                <a:lnTo>
                  <a:pt x="18436" y="143321"/>
                </a:lnTo>
                <a:lnTo>
                  <a:pt x="4766" y="187382"/>
                </a:lnTo>
                <a:lnTo>
                  <a:pt x="0" y="234696"/>
                </a:lnTo>
                <a:lnTo>
                  <a:pt x="0" y="4523994"/>
                </a:lnTo>
                <a:lnTo>
                  <a:pt x="4766" y="4571292"/>
                </a:lnTo>
                <a:lnTo>
                  <a:pt x="18436" y="4615347"/>
                </a:lnTo>
                <a:lnTo>
                  <a:pt x="40069" y="4655213"/>
                </a:lnTo>
                <a:lnTo>
                  <a:pt x="68722" y="4689948"/>
                </a:lnTo>
                <a:lnTo>
                  <a:pt x="103454" y="4718606"/>
                </a:lnTo>
                <a:lnTo>
                  <a:pt x="143321" y="4740246"/>
                </a:lnTo>
                <a:lnTo>
                  <a:pt x="187382" y="4753921"/>
                </a:lnTo>
                <a:lnTo>
                  <a:pt x="234695" y="4758690"/>
                </a:lnTo>
                <a:lnTo>
                  <a:pt x="6117335" y="4758690"/>
                </a:lnTo>
                <a:lnTo>
                  <a:pt x="6164649" y="4753921"/>
                </a:lnTo>
                <a:lnTo>
                  <a:pt x="6208710" y="4740246"/>
                </a:lnTo>
                <a:lnTo>
                  <a:pt x="6248577" y="4718606"/>
                </a:lnTo>
                <a:lnTo>
                  <a:pt x="6283309" y="4689948"/>
                </a:lnTo>
                <a:lnTo>
                  <a:pt x="6311962" y="4655213"/>
                </a:lnTo>
                <a:lnTo>
                  <a:pt x="6333595" y="4615347"/>
                </a:lnTo>
                <a:lnTo>
                  <a:pt x="6347265" y="4571292"/>
                </a:lnTo>
                <a:lnTo>
                  <a:pt x="6352032" y="4523994"/>
                </a:lnTo>
                <a:lnTo>
                  <a:pt x="6352032" y="234696"/>
                </a:lnTo>
                <a:lnTo>
                  <a:pt x="6347265" y="187382"/>
                </a:lnTo>
                <a:lnTo>
                  <a:pt x="6333595" y="143321"/>
                </a:lnTo>
                <a:lnTo>
                  <a:pt x="6311962" y="103454"/>
                </a:lnTo>
                <a:lnTo>
                  <a:pt x="6283309" y="68722"/>
                </a:lnTo>
                <a:lnTo>
                  <a:pt x="6248577" y="40069"/>
                </a:lnTo>
                <a:lnTo>
                  <a:pt x="6208710" y="18436"/>
                </a:lnTo>
                <a:lnTo>
                  <a:pt x="6164649" y="4766"/>
                </a:lnTo>
                <a:lnTo>
                  <a:pt x="6117335" y="0"/>
                </a:lnTo>
                <a:close/>
              </a:path>
            </a:pathLst>
          </a:custGeom>
          <a:solidFill>
            <a:srgbClr val="E6D3F4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84088" y="1638299"/>
            <a:ext cx="4646295" cy="274320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800" b="1" dirty="0">
                <a:solidFill>
                  <a:srgbClr val="09033C"/>
                </a:solidFill>
                <a:latin typeface="Tahoma"/>
                <a:cs typeface="Tahoma"/>
              </a:rPr>
              <a:t>НЕ</a:t>
            </a:r>
            <a:r>
              <a:rPr sz="1800" b="1" spc="-10" dirty="0">
                <a:solidFill>
                  <a:srgbClr val="09033C"/>
                </a:solidFill>
                <a:latin typeface="Tahoma"/>
                <a:cs typeface="Tahoma"/>
              </a:rPr>
              <a:t> РЕКОМЕНДУЕТСЯ:</a:t>
            </a:r>
            <a:endParaRPr sz="1800">
              <a:latin typeface="Tahoma"/>
              <a:cs typeface="Tahoma"/>
            </a:endParaRPr>
          </a:p>
          <a:p>
            <a:pPr marL="403860" marR="5080">
              <a:lnSpc>
                <a:spcPct val="100000"/>
              </a:lnSpc>
              <a:spcBef>
                <a:spcPts val="860"/>
              </a:spcBef>
            </a:pP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забыть</a:t>
            </a:r>
            <a:r>
              <a:rPr sz="18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рассказать</a:t>
            </a:r>
            <a:r>
              <a:rPr sz="1800" spc="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о</a:t>
            </a:r>
            <a:r>
              <a:rPr sz="18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коммерциализации разработки</a:t>
            </a:r>
            <a:endParaRPr sz="1800">
              <a:latin typeface="Tahoma"/>
              <a:cs typeface="Tahoma"/>
            </a:endParaRPr>
          </a:p>
          <a:p>
            <a:pPr marL="403860" marR="62865">
              <a:lnSpc>
                <a:spcPct val="127800"/>
              </a:lnSpc>
            </a:pP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длинная перенасыщенная</a:t>
            </a:r>
            <a:r>
              <a:rPr sz="1800" spc="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презентация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не</a:t>
            </a:r>
            <a:r>
              <a:rPr sz="18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уложиться</a:t>
            </a:r>
            <a:r>
              <a:rPr sz="18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в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отведенное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 время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читать</a:t>
            </a:r>
            <a:r>
              <a:rPr sz="18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по</a:t>
            </a:r>
            <a:r>
              <a:rPr sz="1800" spc="-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бумажке</a:t>
            </a:r>
            <a:endParaRPr sz="1800">
              <a:latin typeface="Tahoma"/>
              <a:cs typeface="Tahoma"/>
            </a:endParaRPr>
          </a:p>
          <a:p>
            <a:pPr marL="40386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ответить</a:t>
            </a:r>
            <a:r>
              <a:rPr sz="1800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на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вопросы 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экспертов</a:t>
            </a:r>
            <a:endParaRPr sz="1800">
              <a:latin typeface="Tahoma"/>
              <a:cs typeface="Tahoma"/>
            </a:endParaRPr>
          </a:p>
          <a:p>
            <a:pPr marL="403860">
              <a:lnSpc>
                <a:spcPct val="100000"/>
              </a:lnSpc>
            </a:pP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неуверенно</a:t>
            </a:r>
            <a:r>
              <a:rPr sz="1800" spc="1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или</a:t>
            </a:r>
            <a:r>
              <a:rPr sz="1800" spc="-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вовсе</a:t>
            </a:r>
            <a:r>
              <a:rPr sz="1800" spc="-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не</a:t>
            </a:r>
            <a:r>
              <a:rPr sz="1800" spc="-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ответить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2189988"/>
            <a:ext cx="12192000" cy="4668520"/>
            <a:chOff x="0" y="2189988"/>
            <a:chExt cx="12192000" cy="466852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3148" y="2189988"/>
              <a:ext cx="228600" cy="13761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33291"/>
              <a:ext cx="12191999" cy="362470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6799324"/>
              <a:ext cx="12192000" cy="59055"/>
            </a:xfrm>
            <a:custGeom>
              <a:avLst/>
              <a:gdLst/>
              <a:ahLst/>
              <a:cxnLst/>
              <a:rect l="l" t="t" r="r" b="b"/>
              <a:pathLst>
                <a:path w="12192000" h="59054">
                  <a:moveTo>
                    <a:pt x="12192000" y="0"/>
                  </a:moveTo>
                  <a:lnTo>
                    <a:pt x="0" y="0"/>
                  </a:lnTo>
                  <a:lnTo>
                    <a:pt x="0" y="58672"/>
                  </a:lnTo>
                  <a:lnTo>
                    <a:pt x="12192000" y="5867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3579" y="2195322"/>
              <a:ext cx="232410" cy="2270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3579" y="2822448"/>
              <a:ext cx="232410" cy="2263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3579" y="3163824"/>
              <a:ext cx="232410" cy="2270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3579" y="3521963"/>
              <a:ext cx="232410" cy="2270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3579" y="3859530"/>
              <a:ext cx="232410" cy="2270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8929" y="2944368"/>
              <a:ext cx="1783842" cy="1783841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01639" y="196222"/>
            <a:ext cx="1120322" cy="552435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739890"/>
          </a:xfrm>
          <a:custGeom>
            <a:avLst/>
            <a:gdLst/>
            <a:ahLst/>
            <a:cxnLst/>
            <a:rect l="l" t="t" r="r" b="b"/>
            <a:pathLst>
              <a:path w="12192000" h="6739890">
                <a:moveTo>
                  <a:pt x="0" y="6739890"/>
                </a:moveTo>
                <a:lnTo>
                  <a:pt x="12192000" y="6739890"/>
                </a:lnTo>
                <a:lnTo>
                  <a:pt x="12192000" y="0"/>
                </a:lnTo>
                <a:lnTo>
                  <a:pt x="0" y="0"/>
                </a:lnTo>
                <a:lnTo>
                  <a:pt x="0" y="6739890"/>
                </a:lnTo>
                <a:close/>
              </a:path>
            </a:pathLst>
          </a:custGeom>
          <a:solidFill>
            <a:srgbClr val="E3DA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631" y="187451"/>
            <a:ext cx="21367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ФАСТ-</a:t>
            </a:r>
            <a:r>
              <a:rPr spc="-20" dirty="0"/>
              <a:t>ТРЕК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48636" y="1223136"/>
          <a:ext cx="9847580" cy="4813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7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0,5</a:t>
                      </a:r>
                      <a:r>
                        <a:rPr sz="1200" spc="-2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млн</a:t>
                      </a:r>
                      <a:r>
                        <a:rPr sz="1200" spc="-1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руб.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514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200" spc="-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год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200" spc="-1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млн</a:t>
                      </a:r>
                      <a:r>
                        <a:rPr sz="1200" spc="-1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руб.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387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200" spc="-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год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до 5</a:t>
                      </a:r>
                      <a:r>
                        <a:rPr sz="1200" spc="-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млн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руб.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200" spc="-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год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 marL="557530" marR="428625" indent="-7048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физические</a:t>
                      </a:r>
                      <a:r>
                        <a:rPr sz="1200" spc="-2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лица,</a:t>
                      </a:r>
                      <a:r>
                        <a:rPr sz="1200" spc="-2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граждане</a:t>
                      </a:r>
                      <a:r>
                        <a:rPr sz="1200" spc="-1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РФ,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от</a:t>
                      </a:r>
                      <a:r>
                        <a:rPr sz="1200" spc="-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18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до 35</a:t>
                      </a:r>
                      <a:r>
                        <a:rPr sz="1200" spc="-1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лет 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включительно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00330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tc>
                  <a:txBody>
                    <a:bodyPr/>
                    <a:lstStyle/>
                    <a:p>
                      <a:pPr marL="915669" marR="603250" indent="-26479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обучающиеся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по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программам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высшего</a:t>
                      </a:r>
                      <a:r>
                        <a:rPr sz="1200" spc="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образования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00330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tc>
                  <a:txBody>
                    <a:bodyPr/>
                    <a:lstStyle/>
                    <a:p>
                      <a:pPr marL="458470" marR="381635" indent="-8128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юридическое</a:t>
                      </a:r>
                      <a:r>
                        <a:rPr sz="1200" spc="-1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лицо</a:t>
                      </a:r>
                      <a:r>
                        <a:rPr sz="1200" spc="-2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старше</a:t>
                      </a:r>
                      <a:r>
                        <a:rPr sz="1200" spc="-1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лет,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созданное</a:t>
                      </a:r>
                      <a:r>
                        <a:rPr sz="1200" spc="-3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200" spc="-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рамках</a:t>
                      </a:r>
                      <a:r>
                        <a:rPr sz="1200" spc="-2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Студстартапа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00330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заявка</a:t>
                      </a:r>
                      <a:r>
                        <a:rPr sz="1200" spc="-3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sz="1200" spc="-2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регистрацию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РИД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0014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стартап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0014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стартап</a:t>
                      </a:r>
                      <a:r>
                        <a:rPr sz="1200" spc="-1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технологией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0014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tc>
                  <a:txBody>
                    <a:bodyPr/>
                    <a:lstStyle/>
                    <a:p>
                      <a:pPr marL="113030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федеральный</a:t>
                      </a:r>
                      <a:r>
                        <a:rPr sz="1200" spc="-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проект 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«Технологии»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2555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505"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Н1-</a:t>
                      </a:r>
                      <a:r>
                        <a:rPr sz="1200" spc="-2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Н6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50495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Н1-</a:t>
                      </a:r>
                      <a:r>
                        <a:rPr sz="1200" spc="-2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Н7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50495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Н1-</a:t>
                      </a:r>
                      <a:r>
                        <a:rPr sz="1200" spc="-2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Н6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50495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наличие</a:t>
                      </a:r>
                      <a:r>
                        <a:rPr sz="1200" spc="-4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РИД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50495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tc>
                  <a:txBody>
                    <a:bodyPr/>
                    <a:lstStyle/>
                    <a:p>
                      <a:pPr marL="1188720" marR="119253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наличие</a:t>
                      </a:r>
                      <a:r>
                        <a:rPr sz="1200" spc="-4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РИД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статус</a:t>
                      </a:r>
                      <a:r>
                        <a:rPr sz="1200" spc="-2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МТК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9055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4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080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приоритетный</a:t>
                      </a:r>
                      <a:r>
                        <a:rPr sz="1200" spc="-4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мониторинг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317500" indent="-127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max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sz="1200" spc="-1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технологичность</a:t>
                      </a:r>
                      <a:r>
                        <a:rPr sz="1200" spc="-2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sz="1200" spc="-1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защите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автомат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sz="1200" spc="-1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экспертном</a:t>
                      </a:r>
                      <a:r>
                        <a:rPr sz="1200" spc="-1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жюри</a:t>
                      </a:r>
                      <a:r>
                        <a:rPr sz="1200" spc="-1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Фонда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приоритетный</a:t>
                      </a:r>
                      <a:r>
                        <a:rPr sz="1200" spc="-3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мониторинг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37160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708660" marR="399415" indent="-3143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облегчение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конкурсных 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процедур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приоритетный</a:t>
                      </a:r>
                      <a:r>
                        <a:rPr sz="1200" spc="-4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мониторинг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T w="12700">
                      <a:solidFill>
                        <a:srgbClr val="3846AE"/>
                      </a:solidFill>
                      <a:prstDash val="sysDot"/>
                    </a:lnT>
                    <a:lnB w="12700">
                      <a:solidFill>
                        <a:srgbClr val="3846AE"/>
                      </a:solidFill>
                      <a:prstDash val="sysDot"/>
                    </a:lnB>
                    <a:solidFill>
                      <a:srgbClr val="E3D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3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27150" marR="203835" indent="-10642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дополнительный</a:t>
                      </a:r>
                      <a:r>
                        <a:rPr sz="1200" spc="-3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признак</a:t>
                      </a:r>
                      <a:r>
                        <a:rPr sz="1200" spc="-2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«Фаст-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трек»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в 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заявке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2700">
                      <a:solidFill>
                        <a:srgbClr val="3846AE"/>
                      </a:solidFill>
                      <a:prstDash val="sysDot"/>
                    </a:lnT>
                    <a:solidFill>
                      <a:srgbClr val="E3DAF3"/>
                    </a:solidFill>
                  </a:tcPr>
                </a:tc>
                <a:tc>
                  <a:txBody>
                    <a:bodyPr/>
                    <a:lstStyle/>
                    <a:p>
                      <a:pPr marL="327025" marR="2806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дополнительный признак 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«Фаст-трек»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в 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заявке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211454" marR="16510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сохранение</a:t>
                      </a:r>
                      <a:r>
                        <a:rPr sz="1200" spc="-1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темы</a:t>
                      </a:r>
                      <a:r>
                        <a:rPr sz="1200" spc="-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200" spc="-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продолжение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проекта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из 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УМНИКа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8636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охранный</a:t>
                      </a:r>
                      <a:r>
                        <a:rPr sz="1200" spc="-2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документ,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подтверждающий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39370" algn="ctr">
                        <a:lnSpc>
                          <a:spcPts val="135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исключительное</a:t>
                      </a:r>
                      <a:r>
                        <a:rPr sz="1200" spc="-2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право</a:t>
                      </a:r>
                      <a:r>
                        <a:rPr sz="1200" spc="-3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sz="1200" spc="-2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РИД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3846AE"/>
                      </a:solidFill>
                      <a:prstDash val="sysDot"/>
                    </a:lnT>
                    <a:solidFill>
                      <a:srgbClr val="E3DAF3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29210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дополнительный</a:t>
                      </a:r>
                      <a:r>
                        <a:rPr sz="1200" spc="-3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признак</a:t>
                      </a:r>
                      <a:r>
                        <a:rPr sz="1200" spc="-2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«Фаст-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трек»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в 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заявке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172720" marR="17780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сохранение</a:t>
                      </a:r>
                      <a:r>
                        <a:rPr sz="1200" spc="-1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темы</a:t>
                      </a:r>
                      <a:r>
                        <a:rPr sz="1200" spc="-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200" spc="-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продолжение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проекта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из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Студстартапа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3619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охранный</a:t>
                      </a:r>
                      <a:r>
                        <a:rPr sz="1200" spc="-2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документ,</a:t>
                      </a:r>
                      <a:r>
                        <a:rPr sz="1200" spc="-1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подтверждающий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R="3810" algn="ctr">
                        <a:lnSpc>
                          <a:spcPts val="135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исключительное</a:t>
                      </a:r>
                      <a:r>
                        <a:rPr sz="1200" spc="-2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право</a:t>
                      </a:r>
                      <a:r>
                        <a:rPr sz="1200" spc="-3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sz="1200" spc="-20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 dirty="0">
                          <a:solidFill>
                            <a:srgbClr val="09033C"/>
                          </a:solidFill>
                          <a:latin typeface="Tahoma"/>
                          <a:cs typeface="Tahoma"/>
                        </a:rPr>
                        <a:t>РИД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3846AE"/>
                      </a:solidFill>
                      <a:prstDash val="sysDot"/>
                    </a:lnT>
                    <a:solidFill>
                      <a:srgbClr val="E3D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0" y="154686"/>
            <a:ext cx="12192000" cy="6703695"/>
            <a:chOff x="0" y="154686"/>
            <a:chExt cx="12192000" cy="6703695"/>
          </a:xfrm>
        </p:grpSpPr>
        <p:sp>
          <p:nvSpPr>
            <p:cNvPr id="6" name="object 6"/>
            <p:cNvSpPr/>
            <p:nvPr/>
          </p:nvSpPr>
          <p:spPr>
            <a:xfrm>
              <a:off x="0" y="6739889"/>
              <a:ext cx="12192000" cy="118110"/>
            </a:xfrm>
            <a:custGeom>
              <a:avLst/>
              <a:gdLst/>
              <a:ahLst/>
              <a:cxnLst/>
              <a:rect l="l" t="t" r="r" b="b"/>
              <a:pathLst>
                <a:path w="12192000" h="118109">
                  <a:moveTo>
                    <a:pt x="12192000" y="0"/>
                  </a:moveTo>
                  <a:lnTo>
                    <a:pt x="0" y="0"/>
                  </a:lnTo>
                  <a:lnTo>
                    <a:pt x="0" y="118109"/>
                  </a:lnTo>
                  <a:lnTo>
                    <a:pt x="12192000" y="11810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26673" y="154686"/>
              <a:ext cx="1270253" cy="6355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3298" y="6171438"/>
              <a:ext cx="9774936" cy="56007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448050" y="6319520"/>
            <a:ext cx="47370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0" dirty="0">
                <a:solidFill>
                  <a:srgbClr val="09033C"/>
                </a:solidFill>
                <a:latin typeface="Tahoma"/>
                <a:cs typeface="Tahoma"/>
              </a:rPr>
              <a:t>ИДЕЯ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0871" y="6327394"/>
            <a:ext cx="174878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09033C"/>
                </a:solidFill>
                <a:latin typeface="Tahoma"/>
                <a:cs typeface="Tahoma"/>
              </a:rPr>
              <a:t>МАСШТАБИРОВАНИЕ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12338" y="643382"/>
            <a:ext cx="1025525" cy="392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09033C"/>
                </a:solidFill>
                <a:latin typeface="Arial"/>
                <a:cs typeface="Arial"/>
              </a:rPr>
              <a:t>УМНИК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000" dirty="0">
                <a:solidFill>
                  <a:srgbClr val="09033C"/>
                </a:solidFill>
                <a:latin typeface="Arial"/>
                <a:cs typeface="Arial"/>
              </a:rPr>
              <a:t>реализация</a:t>
            </a:r>
            <a:r>
              <a:rPr sz="1000" spc="-40" dirty="0">
                <a:solidFill>
                  <a:srgbClr val="09033C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09033C"/>
                </a:solidFill>
                <a:latin typeface="Arial"/>
                <a:cs typeface="Arial"/>
              </a:rPr>
              <a:t>НИР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687573" y="608837"/>
            <a:ext cx="6522720" cy="456565"/>
            <a:chOff x="2687573" y="608837"/>
            <a:chExt cx="6522720" cy="456565"/>
          </a:xfrm>
        </p:grpSpPr>
        <p:sp>
          <p:nvSpPr>
            <p:cNvPr id="13" name="object 13"/>
            <p:cNvSpPr/>
            <p:nvPr/>
          </p:nvSpPr>
          <p:spPr>
            <a:xfrm>
              <a:off x="2694050" y="632078"/>
              <a:ext cx="424815" cy="426720"/>
            </a:xfrm>
            <a:custGeom>
              <a:avLst/>
              <a:gdLst/>
              <a:ahLst/>
              <a:cxnLst/>
              <a:rect l="l" t="t" r="r" b="b"/>
              <a:pathLst>
                <a:path w="424814" h="426719">
                  <a:moveTo>
                    <a:pt x="212217" y="0"/>
                  </a:moveTo>
                  <a:lnTo>
                    <a:pt x="163552" y="5633"/>
                  </a:lnTo>
                  <a:lnTo>
                    <a:pt x="118881" y="21682"/>
                  </a:lnTo>
                  <a:lnTo>
                    <a:pt x="79479" y="46866"/>
                  </a:lnTo>
                  <a:lnTo>
                    <a:pt x="46616" y="79905"/>
                  </a:lnTo>
                  <a:lnTo>
                    <a:pt x="21567" y="119520"/>
                  </a:lnTo>
                  <a:lnTo>
                    <a:pt x="5603" y="164432"/>
                  </a:lnTo>
                  <a:lnTo>
                    <a:pt x="0" y="213360"/>
                  </a:lnTo>
                  <a:lnTo>
                    <a:pt x="5603" y="262287"/>
                  </a:lnTo>
                  <a:lnTo>
                    <a:pt x="21567" y="307199"/>
                  </a:lnTo>
                  <a:lnTo>
                    <a:pt x="46616" y="346814"/>
                  </a:lnTo>
                  <a:lnTo>
                    <a:pt x="79479" y="379853"/>
                  </a:lnTo>
                  <a:lnTo>
                    <a:pt x="118881" y="405037"/>
                  </a:lnTo>
                  <a:lnTo>
                    <a:pt x="163552" y="421086"/>
                  </a:lnTo>
                  <a:lnTo>
                    <a:pt x="212217" y="426720"/>
                  </a:lnTo>
                  <a:lnTo>
                    <a:pt x="260881" y="421086"/>
                  </a:lnTo>
                  <a:lnTo>
                    <a:pt x="305552" y="405037"/>
                  </a:lnTo>
                  <a:lnTo>
                    <a:pt x="344954" y="379853"/>
                  </a:lnTo>
                  <a:lnTo>
                    <a:pt x="377817" y="346814"/>
                  </a:lnTo>
                  <a:lnTo>
                    <a:pt x="402866" y="307199"/>
                  </a:lnTo>
                  <a:lnTo>
                    <a:pt x="418830" y="262287"/>
                  </a:lnTo>
                  <a:lnTo>
                    <a:pt x="424434" y="213360"/>
                  </a:lnTo>
                  <a:lnTo>
                    <a:pt x="418830" y="164432"/>
                  </a:lnTo>
                  <a:lnTo>
                    <a:pt x="402866" y="119520"/>
                  </a:lnTo>
                  <a:lnTo>
                    <a:pt x="377817" y="79905"/>
                  </a:lnTo>
                  <a:lnTo>
                    <a:pt x="344954" y="46866"/>
                  </a:lnTo>
                  <a:lnTo>
                    <a:pt x="305552" y="21682"/>
                  </a:lnTo>
                  <a:lnTo>
                    <a:pt x="260881" y="5633"/>
                  </a:lnTo>
                  <a:lnTo>
                    <a:pt x="212217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94050" y="632078"/>
              <a:ext cx="424815" cy="426720"/>
            </a:xfrm>
            <a:custGeom>
              <a:avLst/>
              <a:gdLst/>
              <a:ahLst/>
              <a:cxnLst/>
              <a:rect l="l" t="t" r="r" b="b"/>
              <a:pathLst>
                <a:path w="424814" h="426719">
                  <a:moveTo>
                    <a:pt x="0" y="213360"/>
                  </a:moveTo>
                  <a:lnTo>
                    <a:pt x="5603" y="164432"/>
                  </a:lnTo>
                  <a:lnTo>
                    <a:pt x="21567" y="119520"/>
                  </a:lnTo>
                  <a:lnTo>
                    <a:pt x="46616" y="79905"/>
                  </a:lnTo>
                  <a:lnTo>
                    <a:pt x="79479" y="46866"/>
                  </a:lnTo>
                  <a:lnTo>
                    <a:pt x="118881" y="21682"/>
                  </a:lnTo>
                  <a:lnTo>
                    <a:pt x="163552" y="5633"/>
                  </a:lnTo>
                  <a:lnTo>
                    <a:pt x="212217" y="0"/>
                  </a:lnTo>
                  <a:lnTo>
                    <a:pt x="260881" y="5633"/>
                  </a:lnTo>
                  <a:lnTo>
                    <a:pt x="305552" y="21682"/>
                  </a:lnTo>
                  <a:lnTo>
                    <a:pt x="344954" y="46866"/>
                  </a:lnTo>
                  <a:lnTo>
                    <a:pt x="377817" y="79905"/>
                  </a:lnTo>
                  <a:lnTo>
                    <a:pt x="402866" y="119520"/>
                  </a:lnTo>
                  <a:lnTo>
                    <a:pt x="418830" y="164432"/>
                  </a:lnTo>
                  <a:lnTo>
                    <a:pt x="424434" y="213360"/>
                  </a:lnTo>
                  <a:lnTo>
                    <a:pt x="418830" y="262287"/>
                  </a:lnTo>
                  <a:lnTo>
                    <a:pt x="402866" y="307199"/>
                  </a:lnTo>
                  <a:lnTo>
                    <a:pt x="377817" y="346814"/>
                  </a:lnTo>
                  <a:lnTo>
                    <a:pt x="344954" y="379853"/>
                  </a:lnTo>
                  <a:lnTo>
                    <a:pt x="305552" y="405037"/>
                  </a:lnTo>
                  <a:lnTo>
                    <a:pt x="260881" y="421086"/>
                  </a:lnTo>
                  <a:lnTo>
                    <a:pt x="212217" y="426720"/>
                  </a:lnTo>
                  <a:lnTo>
                    <a:pt x="163552" y="421086"/>
                  </a:lnTo>
                  <a:lnTo>
                    <a:pt x="118881" y="405037"/>
                  </a:lnTo>
                  <a:lnTo>
                    <a:pt x="79479" y="379853"/>
                  </a:lnTo>
                  <a:lnTo>
                    <a:pt x="46616" y="346814"/>
                  </a:lnTo>
                  <a:lnTo>
                    <a:pt x="21567" y="307199"/>
                  </a:lnTo>
                  <a:lnTo>
                    <a:pt x="5603" y="262287"/>
                  </a:lnTo>
                  <a:lnTo>
                    <a:pt x="0" y="21336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56170" y="700668"/>
              <a:ext cx="302260" cy="281305"/>
            </a:xfrm>
            <a:custGeom>
              <a:avLst/>
              <a:gdLst/>
              <a:ahLst/>
              <a:cxnLst/>
              <a:rect l="l" t="t" r="r" b="b"/>
              <a:pathLst>
                <a:path w="302260" h="281305">
                  <a:moveTo>
                    <a:pt x="282265" y="112425"/>
                  </a:moveTo>
                  <a:lnTo>
                    <a:pt x="265495" y="112425"/>
                  </a:lnTo>
                  <a:lnTo>
                    <a:pt x="265495" y="219223"/>
                  </a:lnTo>
                  <a:lnTo>
                    <a:pt x="248725" y="269814"/>
                  </a:lnTo>
                  <a:lnTo>
                    <a:pt x="248725" y="275435"/>
                  </a:lnTo>
                  <a:lnTo>
                    <a:pt x="254318" y="281056"/>
                  </a:lnTo>
                  <a:lnTo>
                    <a:pt x="296234" y="281056"/>
                  </a:lnTo>
                  <a:lnTo>
                    <a:pt x="299026" y="278246"/>
                  </a:lnTo>
                  <a:lnTo>
                    <a:pt x="299026" y="275435"/>
                  </a:lnTo>
                  <a:lnTo>
                    <a:pt x="301827" y="275435"/>
                  </a:lnTo>
                  <a:lnTo>
                    <a:pt x="301827" y="272624"/>
                  </a:lnTo>
                  <a:lnTo>
                    <a:pt x="299026" y="269815"/>
                  </a:lnTo>
                  <a:lnTo>
                    <a:pt x="297163" y="264192"/>
                  </a:lnTo>
                  <a:lnTo>
                    <a:pt x="268287" y="264192"/>
                  </a:lnTo>
                  <a:lnTo>
                    <a:pt x="273880" y="244519"/>
                  </a:lnTo>
                  <a:lnTo>
                    <a:pt x="290646" y="244519"/>
                  </a:lnTo>
                  <a:lnTo>
                    <a:pt x="282265" y="219223"/>
                  </a:lnTo>
                  <a:lnTo>
                    <a:pt x="282265" y="112425"/>
                  </a:lnTo>
                  <a:close/>
                </a:path>
                <a:path w="302260" h="281305">
                  <a:moveTo>
                    <a:pt x="290646" y="244519"/>
                  </a:moveTo>
                  <a:lnTo>
                    <a:pt x="273880" y="244519"/>
                  </a:lnTo>
                  <a:lnTo>
                    <a:pt x="282265" y="264192"/>
                  </a:lnTo>
                  <a:lnTo>
                    <a:pt x="297163" y="264192"/>
                  </a:lnTo>
                  <a:lnTo>
                    <a:pt x="290646" y="244519"/>
                  </a:lnTo>
                  <a:close/>
                </a:path>
                <a:path w="302260" h="281305">
                  <a:moveTo>
                    <a:pt x="145321" y="0"/>
                  </a:moveTo>
                  <a:lnTo>
                    <a:pt x="142530" y="0"/>
                  </a:lnTo>
                  <a:lnTo>
                    <a:pt x="139738" y="2807"/>
                  </a:lnTo>
                  <a:lnTo>
                    <a:pt x="2794" y="81501"/>
                  </a:lnTo>
                  <a:lnTo>
                    <a:pt x="0" y="81501"/>
                  </a:lnTo>
                  <a:lnTo>
                    <a:pt x="10" y="92751"/>
                  </a:lnTo>
                  <a:lnTo>
                    <a:pt x="50304" y="123665"/>
                  </a:lnTo>
                  <a:lnTo>
                    <a:pt x="50304" y="252950"/>
                  </a:lnTo>
                  <a:lnTo>
                    <a:pt x="53098" y="255761"/>
                  </a:lnTo>
                  <a:lnTo>
                    <a:pt x="237548" y="255761"/>
                  </a:lnTo>
                  <a:lnTo>
                    <a:pt x="240340" y="252951"/>
                  </a:lnTo>
                  <a:lnTo>
                    <a:pt x="240340" y="241708"/>
                  </a:lnTo>
                  <a:lnTo>
                    <a:pt x="64278" y="241708"/>
                  </a:lnTo>
                  <a:lnTo>
                    <a:pt x="64278" y="134906"/>
                  </a:lnTo>
                  <a:lnTo>
                    <a:pt x="94916" y="134906"/>
                  </a:lnTo>
                  <a:lnTo>
                    <a:pt x="19562" y="87126"/>
                  </a:lnTo>
                  <a:lnTo>
                    <a:pt x="145321" y="16865"/>
                  </a:lnTo>
                  <a:lnTo>
                    <a:pt x="172213" y="16865"/>
                  </a:lnTo>
                  <a:lnTo>
                    <a:pt x="148113" y="2807"/>
                  </a:lnTo>
                  <a:lnTo>
                    <a:pt x="145321" y="0"/>
                  </a:lnTo>
                  <a:close/>
                </a:path>
                <a:path w="302260" h="281305">
                  <a:moveTo>
                    <a:pt x="240340" y="137714"/>
                  </a:moveTo>
                  <a:lnTo>
                    <a:pt x="223570" y="137714"/>
                  </a:lnTo>
                  <a:lnTo>
                    <a:pt x="223570" y="241708"/>
                  </a:lnTo>
                  <a:lnTo>
                    <a:pt x="240340" y="241708"/>
                  </a:lnTo>
                  <a:lnTo>
                    <a:pt x="240340" y="137714"/>
                  </a:lnTo>
                  <a:close/>
                </a:path>
                <a:path w="302260" h="281305">
                  <a:moveTo>
                    <a:pt x="94916" y="134906"/>
                  </a:moveTo>
                  <a:lnTo>
                    <a:pt x="64278" y="134906"/>
                  </a:lnTo>
                  <a:lnTo>
                    <a:pt x="145321" y="185493"/>
                  </a:lnTo>
                  <a:lnTo>
                    <a:pt x="153707" y="185493"/>
                  </a:lnTo>
                  <a:lnTo>
                    <a:pt x="178354" y="168637"/>
                  </a:lnTo>
                  <a:lnTo>
                    <a:pt x="148113" y="168637"/>
                  </a:lnTo>
                  <a:lnTo>
                    <a:pt x="94916" y="134906"/>
                  </a:lnTo>
                  <a:close/>
                </a:path>
                <a:path w="302260" h="281305">
                  <a:moveTo>
                    <a:pt x="172213" y="16865"/>
                  </a:moveTo>
                  <a:lnTo>
                    <a:pt x="145321" y="16865"/>
                  </a:lnTo>
                  <a:lnTo>
                    <a:pt x="268287" y="89934"/>
                  </a:lnTo>
                  <a:lnTo>
                    <a:pt x="229163" y="115233"/>
                  </a:lnTo>
                  <a:lnTo>
                    <a:pt x="226371" y="118040"/>
                  </a:lnTo>
                  <a:lnTo>
                    <a:pt x="148113" y="168637"/>
                  </a:lnTo>
                  <a:lnTo>
                    <a:pt x="178354" y="168637"/>
                  </a:lnTo>
                  <a:lnTo>
                    <a:pt x="223570" y="137714"/>
                  </a:lnTo>
                  <a:lnTo>
                    <a:pt x="240340" y="137714"/>
                  </a:lnTo>
                  <a:lnTo>
                    <a:pt x="240340" y="129281"/>
                  </a:lnTo>
                  <a:lnTo>
                    <a:pt x="265495" y="112425"/>
                  </a:lnTo>
                  <a:lnTo>
                    <a:pt x="282265" y="112425"/>
                  </a:lnTo>
                  <a:lnTo>
                    <a:pt x="282265" y="101175"/>
                  </a:lnTo>
                  <a:lnTo>
                    <a:pt x="287849" y="98367"/>
                  </a:lnTo>
                  <a:lnTo>
                    <a:pt x="293442" y="92752"/>
                  </a:lnTo>
                  <a:lnTo>
                    <a:pt x="293442" y="87127"/>
                  </a:lnTo>
                  <a:lnTo>
                    <a:pt x="290650" y="84319"/>
                  </a:lnTo>
                  <a:lnTo>
                    <a:pt x="287849" y="84319"/>
                  </a:lnTo>
                  <a:lnTo>
                    <a:pt x="172213" y="168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91175" y="643508"/>
              <a:ext cx="419100" cy="394970"/>
            </a:xfrm>
            <a:custGeom>
              <a:avLst/>
              <a:gdLst/>
              <a:ahLst/>
              <a:cxnLst/>
              <a:rect l="l" t="t" r="r" b="b"/>
              <a:pathLst>
                <a:path w="419100" h="394969">
                  <a:moveTo>
                    <a:pt x="209550" y="0"/>
                  </a:moveTo>
                  <a:lnTo>
                    <a:pt x="161512" y="5214"/>
                  </a:lnTo>
                  <a:lnTo>
                    <a:pt x="117410" y="20065"/>
                  </a:lnTo>
                  <a:lnTo>
                    <a:pt x="78501" y="43367"/>
                  </a:lnTo>
                  <a:lnTo>
                    <a:pt x="46046" y="73933"/>
                  </a:lnTo>
                  <a:lnTo>
                    <a:pt x="21304" y="110578"/>
                  </a:lnTo>
                  <a:lnTo>
                    <a:pt x="5536" y="152115"/>
                  </a:lnTo>
                  <a:lnTo>
                    <a:pt x="0" y="197357"/>
                  </a:lnTo>
                  <a:lnTo>
                    <a:pt x="5536" y="242600"/>
                  </a:lnTo>
                  <a:lnTo>
                    <a:pt x="21304" y="284137"/>
                  </a:lnTo>
                  <a:lnTo>
                    <a:pt x="46046" y="320782"/>
                  </a:lnTo>
                  <a:lnTo>
                    <a:pt x="78501" y="351348"/>
                  </a:lnTo>
                  <a:lnTo>
                    <a:pt x="117410" y="374650"/>
                  </a:lnTo>
                  <a:lnTo>
                    <a:pt x="161512" y="389501"/>
                  </a:lnTo>
                  <a:lnTo>
                    <a:pt x="209550" y="394715"/>
                  </a:lnTo>
                  <a:lnTo>
                    <a:pt x="257587" y="389501"/>
                  </a:lnTo>
                  <a:lnTo>
                    <a:pt x="301689" y="374650"/>
                  </a:lnTo>
                  <a:lnTo>
                    <a:pt x="340598" y="351348"/>
                  </a:lnTo>
                  <a:lnTo>
                    <a:pt x="373053" y="320782"/>
                  </a:lnTo>
                  <a:lnTo>
                    <a:pt x="397795" y="284137"/>
                  </a:lnTo>
                  <a:lnTo>
                    <a:pt x="413563" y="242600"/>
                  </a:lnTo>
                  <a:lnTo>
                    <a:pt x="419100" y="197357"/>
                  </a:lnTo>
                  <a:lnTo>
                    <a:pt x="413563" y="152115"/>
                  </a:lnTo>
                  <a:lnTo>
                    <a:pt x="397795" y="110578"/>
                  </a:lnTo>
                  <a:lnTo>
                    <a:pt x="373053" y="73933"/>
                  </a:lnTo>
                  <a:lnTo>
                    <a:pt x="340598" y="43367"/>
                  </a:lnTo>
                  <a:lnTo>
                    <a:pt x="301689" y="20065"/>
                  </a:lnTo>
                  <a:lnTo>
                    <a:pt x="257587" y="5214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91175" y="643508"/>
              <a:ext cx="419100" cy="394970"/>
            </a:xfrm>
            <a:custGeom>
              <a:avLst/>
              <a:gdLst/>
              <a:ahLst/>
              <a:cxnLst/>
              <a:rect l="l" t="t" r="r" b="b"/>
              <a:pathLst>
                <a:path w="419100" h="394969">
                  <a:moveTo>
                    <a:pt x="0" y="197357"/>
                  </a:moveTo>
                  <a:lnTo>
                    <a:pt x="5536" y="152115"/>
                  </a:lnTo>
                  <a:lnTo>
                    <a:pt x="21304" y="110578"/>
                  </a:lnTo>
                  <a:lnTo>
                    <a:pt x="46046" y="73933"/>
                  </a:lnTo>
                  <a:lnTo>
                    <a:pt x="78501" y="43367"/>
                  </a:lnTo>
                  <a:lnTo>
                    <a:pt x="117410" y="20065"/>
                  </a:lnTo>
                  <a:lnTo>
                    <a:pt x="161512" y="5214"/>
                  </a:lnTo>
                  <a:lnTo>
                    <a:pt x="209550" y="0"/>
                  </a:lnTo>
                  <a:lnTo>
                    <a:pt x="257587" y="5214"/>
                  </a:lnTo>
                  <a:lnTo>
                    <a:pt x="301689" y="20065"/>
                  </a:lnTo>
                  <a:lnTo>
                    <a:pt x="340598" y="43367"/>
                  </a:lnTo>
                  <a:lnTo>
                    <a:pt x="373053" y="73933"/>
                  </a:lnTo>
                  <a:lnTo>
                    <a:pt x="397795" y="110578"/>
                  </a:lnTo>
                  <a:lnTo>
                    <a:pt x="413563" y="152115"/>
                  </a:lnTo>
                  <a:lnTo>
                    <a:pt x="419100" y="197357"/>
                  </a:lnTo>
                  <a:lnTo>
                    <a:pt x="413563" y="242600"/>
                  </a:lnTo>
                  <a:lnTo>
                    <a:pt x="397795" y="284137"/>
                  </a:lnTo>
                  <a:lnTo>
                    <a:pt x="373053" y="320782"/>
                  </a:lnTo>
                  <a:lnTo>
                    <a:pt x="340598" y="351348"/>
                  </a:lnTo>
                  <a:lnTo>
                    <a:pt x="301689" y="374650"/>
                  </a:lnTo>
                  <a:lnTo>
                    <a:pt x="257587" y="389501"/>
                  </a:lnTo>
                  <a:lnTo>
                    <a:pt x="209550" y="394715"/>
                  </a:lnTo>
                  <a:lnTo>
                    <a:pt x="161512" y="389501"/>
                  </a:lnTo>
                  <a:lnTo>
                    <a:pt x="117410" y="374650"/>
                  </a:lnTo>
                  <a:lnTo>
                    <a:pt x="78501" y="351348"/>
                  </a:lnTo>
                  <a:lnTo>
                    <a:pt x="46046" y="320782"/>
                  </a:lnTo>
                  <a:lnTo>
                    <a:pt x="21304" y="284137"/>
                  </a:lnTo>
                  <a:lnTo>
                    <a:pt x="5536" y="242600"/>
                  </a:lnTo>
                  <a:lnTo>
                    <a:pt x="0" y="197357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6419" y="700887"/>
              <a:ext cx="318866" cy="29235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779383" y="615314"/>
              <a:ext cx="424815" cy="426720"/>
            </a:xfrm>
            <a:custGeom>
              <a:avLst/>
              <a:gdLst/>
              <a:ahLst/>
              <a:cxnLst/>
              <a:rect l="l" t="t" r="r" b="b"/>
              <a:pathLst>
                <a:path w="424815" h="426719">
                  <a:moveTo>
                    <a:pt x="212217" y="0"/>
                  </a:moveTo>
                  <a:lnTo>
                    <a:pt x="163552" y="5633"/>
                  </a:lnTo>
                  <a:lnTo>
                    <a:pt x="118881" y="21682"/>
                  </a:lnTo>
                  <a:lnTo>
                    <a:pt x="79479" y="46866"/>
                  </a:lnTo>
                  <a:lnTo>
                    <a:pt x="46616" y="79905"/>
                  </a:lnTo>
                  <a:lnTo>
                    <a:pt x="21567" y="119520"/>
                  </a:lnTo>
                  <a:lnTo>
                    <a:pt x="5603" y="164432"/>
                  </a:lnTo>
                  <a:lnTo>
                    <a:pt x="0" y="213360"/>
                  </a:lnTo>
                  <a:lnTo>
                    <a:pt x="5603" y="262287"/>
                  </a:lnTo>
                  <a:lnTo>
                    <a:pt x="21567" y="307199"/>
                  </a:lnTo>
                  <a:lnTo>
                    <a:pt x="46616" y="346814"/>
                  </a:lnTo>
                  <a:lnTo>
                    <a:pt x="79479" y="379853"/>
                  </a:lnTo>
                  <a:lnTo>
                    <a:pt x="118881" y="405037"/>
                  </a:lnTo>
                  <a:lnTo>
                    <a:pt x="163552" y="421086"/>
                  </a:lnTo>
                  <a:lnTo>
                    <a:pt x="212217" y="426720"/>
                  </a:lnTo>
                  <a:lnTo>
                    <a:pt x="260881" y="421086"/>
                  </a:lnTo>
                  <a:lnTo>
                    <a:pt x="305552" y="405037"/>
                  </a:lnTo>
                  <a:lnTo>
                    <a:pt x="344954" y="379853"/>
                  </a:lnTo>
                  <a:lnTo>
                    <a:pt x="377817" y="346814"/>
                  </a:lnTo>
                  <a:lnTo>
                    <a:pt x="402866" y="307199"/>
                  </a:lnTo>
                  <a:lnTo>
                    <a:pt x="418830" y="262287"/>
                  </a:lnTo>
                  <a:lnTo>
                    <a:pt x="424434" y="213360"/>
                  </a:lnTo>
                  <a:lnTo>
                    <a:pt x="418830" y="164432"/>
                  </a:lnTo>
                  <a:lnTo>
                    <a:pt x="402866" y="119520"/>
                  </a:lnTo>
                  <a:lnTo>
                    <a:pt x="377817" y="79905"/>
                  </a:lnTo>
                  <a:lnTo>
                    <a:pt x="344954" y="46866"/>
                  </a:lnTo>
                  <a:lnTo>
                    <a:pt x="305552" y="21682"/>
                  </a:lnTo>
                  <a:lnTo>
                    <a:pt x="260881" y="5633"/>
                  </a:lnTo>
                  <a:lnTo>
                    <a:pt x="21221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779383" y="615314"/>
              <a:ext cx="424815" cy="426720"/>
            </a:xfrm>
            <a:custGeom>
              <a:avLst/>
              <a:gdLst/>
              <a:ahLst/>
              <a:cxnLst/>
              <a:rect l="l" t="t" r="r" b="b"/>
              <a:pathLst>
                <a:path w="424815" h="426719">
                  <a:moveTo>
                    <a:pt x="0" y="213360"/>
                  </a:moveTo>
                  <a:lnTo>
                    <a:pt x="5603" y="164432"/>
                  </a:lnTo>
                  <a:lnTo>
                    <a:pt x="21567" y="119520"/>
                  </a:lnTo>
                  <a:lnTo>
                    <a:pt x="46616" y="79905"/>
                  </a:lnTo>
                  <a:lnTo>
                    <a:pt x="79479" y="46866"/>
                  </a:lnTo>
                  <a:lnTo>
                    <a:pt x="118881" y="21682"/>
                  </a:lnTo>
                  <a:lnTo>
                    <a:pt x="163552" y="5633"/>
                  </a:lnTo>
                  <a:lnTo>
                    <a:pt x="212217" y="0"/>
                  </a:lnTo>
                  <a:lnTo>
                    <a:pt x="260881" y="5633"/>
                  </a:lnTo>
                  <a:lnTo>
                    <a:pt x="305552" y="21682"/>
                  </a:lnTo>
                  <a:lnTo>
                    <a:pt x="344954" y="46866"/>
                  </a:lnTo>
                  <a:lnTo>
                    <a:pt x="377817" y="79905"/>
                  </a:lnTo>
                  <a:lnTo>
                    <a:pt x="402866" y="119520"/>
                  </a:lnTo>
                  <a:lnTo>
                    <a:pt x="418830" y="164432"/>
                  </a:lnTo>
                  <a:lnTo>
                    <a:pt x="424434" y="213360"/>
                  </a:lnTo>
                  <a:lnTo>
                    <a:pt x="418830" y="262287"/>
                  </a:lnTo>
                  <a:lnTo>
                    <a:pt x="402866" y="307199"/>
                  </a:lnTo>
                  <a:lnTo>
                    <a:pt x="377817" y="346814"/>
                  </a:lnTo>
                  <a:lnTo>
                    <a:pt x="344954" y="379853"/>
                  </a:lnTo>
                  <a:lnTo>
                    <a:pt x="305552" y="405037"/>
                  </a:lnTo>
                  <a:lnTo>
                    <a:pt x="260881" y="421086"/>
                  </a:lnTo>
                  <a:lnTo>
                    <a:pt x="212217" y="426720"/>
                  </a:lnTo>
                  <a:lnTo>
                    <a:pt x="163552" y="421086"/>
                  </a:lnTo>
                  <a:lnTo>
                    <a:pt x="118881" y="405037"/>
                  </a:lnTo>
                  <a:lnTo>
                    <a:pt x="79479" y="379853"/>
                  </a:lnTo>
                  <a:lnTo>
                    <a:pt x="46616" y="346814"/>
                  </a:lnTo>
                  <a:lnTo>
                    <a:pt x="21567" y="307199"/>
                  </a:lnTo>
                  <a:lnTo>
                    <a:pt x="5603" y="262287"/>
                  </a:lnTo>
                  <a:lnTo>
                    <a:pt x="0" y="21336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06088" y="701482"/>
              <a:ext cx="313690" cy="285750"/>
            </a:xfrm>
            <a:custGeom>
              <a:avLst/>
              <a:gdLst/>
              <a:ahLst/>
              <a:cxnLst/>
              <a:rect l="l" t="t" r="r" b="b"/>
              <a:pathLst>
                <a:path w="313690" h="285750">
                  <a:moveTo>
                    <a:pt x="306561" y="0"/>
                  </a:moveTo>
                  <a:lnTo>
                    <a:pt x="299679" y="0"/>
                  </a:lnTo>
                  <a:lnTo>
                    <a:pt x="3444" y="112525"/>
                  </a:lnTo>
                  <a:lnTo>
                    <a:pt x="0" y="115408"/>
                  </a:lnTo>
                  <a:lnTo>
                    <a:pt x="0" y="126947"/>
                  </a:lnTo>
                  <a:lnTo>
                    <a:pt x="3444" y="126947"/>
                  </a:lnTo>
                  <a:lnTo>
                    <a:pt x="117114" y="178877"/>
                  </a:lnTo>
                  <a:lnTo>
                    <a:pt x="120555" y="276978"/>
                  </a:lnTo>
                  <a:lnTo>
                    <a:pt x="120555" y="279863"/>
                  </a:lnTo>
                  <a:lnTo>
                    <a:pt x="127449" y="285633"/>
                  </a:lnTo>
                  <a:lnTo>
                    <a:pt x="130890" y="285633"/>
                  </a:lnTo>
                  <a:lnTo>
                    <a:pt x="134343" y="282747"/>
                  </a:lnTo>
                  <a:lnTo>
                    <a:pt x="137784" y="282747"/>
                  </a:lnTo>
                  <a:lnTo>
                    <a:pt x="159642" y="251011"/>
                  </a:lnTo>
                  <a:lnTo>
                    <a:pt x="137784" y="251011"/>
                  </a:lnTo>
                  <a:lnTo>
                    <a:pt x="137784" y="184651"/>
                  </a:lnTo>
                  <a:lnTo>
                    <a:pt x="171359" y="184652"/>
                  </a:lnTo>
                  <a:lnTo>
                    <a:pt x="141225" y="170230"/>
                  </a:lnTo>
                  <a:lnTo>
                    <a:pt x="147386" y="164456"/>
                  </a:lnTo>
                  <a:lnTo>
                    <a:pt x="124008" y="164456"/>
                  </a:lnTo>
                  <a:lnTo>
                    <a:pt x="27556" y="121172"/>
                  </a:lnTo>
                  <a:lnTo>
                    <a:pt x="268674" y="28852"/>
                  </a:lnTo>
                  <a:lnTo>
                    <a:pt x="307347" y="28852"/>
                  </a:lnTo>
                  <a:lnTo>
                    <a:pt x="313455" y="8656"/>
                  </a:lnTo>
                  <a:lnTo>
                    <a:pt x="310014" y="5774"/>
                  </a:lnTo>
                  <a:lnTo>
                    <a:pt x="310014" y="2882"/>
                  </a:lnTo>
                  <a:lnTo>
                    <a:pt x="306561" y="2882"/>
                  </a:lnTo>
                  <a:lnTo>
                    <a:pt x="306561" y="0"/>
                  </a:lnTo>
                  <a:close/>
                </a:path>
                <a:path w="313690" h="285750">
                  <a:moveTo>
                    <a:pt x="171359" y="184652"/>
                  </a:moveTo>
                  <a:lnTo>
                    <a:pt x="137784" y="184651"/>
                  </a:lnTo>
                  <a:lnTo>
                    <a:pt x="172230" y="201963"/>
                  </a:lnTo>
                  <a:lnTo>
                    <a:pt x="137784" y="251011"/>
                  </a:lnTo>
                  <a:lnTo>
                    <a:pt x="159642" y="251011"/>
                  </a:lnTo>
                  <a:lnTo>
                    <a:pt x="189447" y="207733"/>
                  </a:lnTo>
                  <a:lnTo>
                    <a:pt x="221433" y="207733"/>
                  </a:lnTo>
                  <a:lnTo>
                    <a:pt x="189447" y="193308"/>
                  </a:lnTo>
                  <a:lnTo>
                    <a:pt x="171359" y="184652"/>
                  </a:lnTo>
                  <a:close/>
                </a:path>
                <a:path w="313690" h="285750">
                  <a:moveTo>
                    <a:pt x="221433" y="207733"/>
                  </a:moveTo>
                  <a:lnTo>
                    <a:pt x="189447" y="207733"/>
                  </a:lnTo>
                  <a:lnTo>
                    <a:pt x="234229" y="230814"/>
                  </a:lnTo>
                  <a:lnTo>
                    <a:pt x="244564" y="230814"/>
                  </a:lnTo>
                  <a:lnTo>
                    <a:pt x="248005" y="227930"/>
                  </a:lnTo>
                  <a:lnTo>
                    <a:pt x="248005" y="225044"/>
                  </a:lnTo>
                  <a:lnTo>
                    <a:pt x="251495" y="213504"/>
                  </a:lnTo>
                  <a:lnTo>
                    <a:pt x="234229" y="213504"/>
                  </a:lnTo>
                  <a:lnTo>
                    <a:pt x="221433" y="207733"/>
                  </a:lnTo>
                  <a:close/>
                </a:path>
                <a:path w="313690" h="285750">
                  <a:moveTo>
                    <a:pt x="305600" y="34626"/>
                  </a:moveTo>
                  <a:lnTo>
                    <a:pt x="285903" y="34626"/>
                  </a:lnTo>
                  <a:lnTo>
                    <a:pt x="234229" y="213504"/>
                  </a:lnTo>
                  <a:lnTo>
                    <a:pt x="251495" y="213504"/>
                  </a:lnTo>
                  <a:lnTo>
                    <a:pt x="305600" y="34626"/>
                  </a:lnTo>
                  <a:close/>
                </a:path>
                <a:path w="313690" h="285750">
                  <a:moveTo>
                    <a:pt x="307347" y="28852"/>
                  </a:moveTo>
                  <a:lnTo>
                    <a:pt x="268674" y="28852"/>
                  </a:lnTo>
                  <a:lnTo>
                    <a:pt x="124008" y="164456"/>
                  </a:lnTo>
                  <a:lnTo>
                    <a:pt x="147386" y="164456"/>
                  </a:lnTo>
                  <a:lnTo>
                    <a:pt x="285903" y="34626"/>
                  </a:lnTo>
                  <a:lnTo>
                    <a:pt x="305600" y="34626"/>
                  </a:lnTo>
                  <a:lnTo>
                    <a:pt x="307347" y="28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101841" y="648715"/>
            <a:ext cx="1588135" cy="392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09033C"/>
                </a:solidFill>
                <a:latin typeface="Arial"/>
                <a:cs typeface="Arial"/>
              </a:rPr>
              <a:t>СТУДСТАРТАП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000" spc="-10" dirty="0">
                <a:solidFill>
                  <a:srgbClr val="09033C"/>
                </a:solidFill>
                <a:latin typeface="Arial"/>
                <a:cs typeface="Arial"/>
              </a:rPr>
              <a:t>проверка</a:t>
            </a:r>
            <a:r>
              <a:rPr sz="1000" dirty="0">
                <a:solidFill>
                  <a:srgbClr val="09033C"/>
                </a:solidFill>
                <a:latin typeface="Arial"/>
                <a:cs typeface="Arial"/>
              </a:rPr>
              <a:t> бизнес-</a:t>
            </a:r>
            <a:r>
              <a:rPr sz="1000" spc="-10" dirty="0">
                <a:solidFill>
                  <a:srgbClr val="09033C"/>
                </a:solidFill>
                <a:latin typeface="Arial"/>
                <a:cs typeface="Arial"/>
              </a:rPr>
              <a:t>гипотезы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23" name="object 23"/>
          <p:cNvSpPr txBox="1"/>
          <p:nvPr/>
        </p:nvSpPr>
        <p:spPr>
          <a:xfrm>
            <a:off x="9277350" y="632459"/>
            <a:ext cx="1849120" cy="392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09033C"/>
                </a:solidFill>
                <a:latin typeface="Arial"/>
                <a:cs typeface="Arial"/>
              </a:rPr>
              <a:t>СТАРТ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000" dirty="0">
                <a:solidFill>
                  <a:srgbClr val="09033C"/>
                </a:solidFill>
                <a:latin typeface="Arial"/>
                <a:cs typeface="Arial"/>
              </a:rPr>
              <a:t>доработка</a:t>
            </a:r>
            <a:r>
              <a:rPr sz="1000" spc="-45" dirty="0">
                <a:solidFill>
                  <a:srgbClr val="09033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9033C"/>
                </a:solidFill>
                <a:latin typeface="Arial"/>
                <a:cs typeface="Arial"/>
              </a:rPr>
              <a:t>технологии,</a:t>
            </a:r>
            <a:r>
              <a:rPr sz="1000" spc="-30" dirty="0">
                <a:solidFill>
                  <a:srgbClr val="09033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9033C"/>
                </a:solidFill>
                <a:latin typeface="Arial"/>
                <a:cs typeface="Arial"/>
              </a:rPr>
              <a:t>НИОКР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2452" y="5365750"/>
            <a:ext cx="817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Механика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8883" y="1256284"/>
            <a:ext cx="1459230" cy="3434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marR="23622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Параметры поддержки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50">
              <a:latin typeface="Tahoma"/>
              <a:cs typeface="Tahoma"/>
            </a:endParaRPr>
          </a:p>
          <a:p>
            <a:pPr marL="292100" marR="218440" algn="ctr">
              <a:lnSpc>
                <a:spcPct val="100000"/>
              </a:lnSpc>
            </a:pP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Получатель поддержки</a:t>
            </a:r>
            <a:endParaRPr sz="1200">
              <a:latin typeface="Tahoma"/>
              <a:cs typeface="Tahoma"/>
            </a:endParaRPr>
          </a:p>
          <a:p>
            <a:pPr marL="364490" marR="290195" algn="ctr">
              <a:lnSpc>
                <a:spcPct val="169600"/>
              </a:lnSpc>
              <a:spcBef>
                <a:spcPts val="855"/>
              </a:spcBef>
            </a:pP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Результат Источник</a:t>
            </a:r>
            <a:endParaRPr sz="1200">
              <a:latin typeface="Tahoma"/>
              <a:cs typeface="Tahoma"/>
            </a:endParaRPr>
          </a:p>
          <a:p>
            <a:pPr marL="65405" algn="ctr">
              <a:lnSpc>
                <a:spcPct val="100000"/>
              </a:lnSpc>
            </a:pP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финансирования</a:t>
            </a:r>
            <a:endParaRPr sz="1200">
              <a:latin typeface="Tahoma"/>
              <a:cs typeface="Tahoma"/>
            </a:endParaRPr>
          </a:p>
          <a:p>
            <a:pPr marL="205104" marR="130810" algn="ctr">
              <a:lnSpc>
                <a:spcPct val="100000"/>
              </a:lnSpc>
              <a:spcBef>
                <a:spcPts val="844"/>
              </a:spcBef>
            </a:pP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Тематические направления</a:t>
            </a:r>
            <a:endParaRPr sz="1200">
              <a:latin typeface="Tahoma"/>
              <a:cs typeface="Tahoma"/>
            </a:endParaRPr>
          </a:p>
          <a:p>
            <a:pPr marL="100965" marR="50800" algn="ctr">
              <a:lnSpc>
                <a:spcPct val="100000"/>
              </a:lnSpc>
              <a:spcBef>
                <a:spcPts val="865"/>
              </a:spcBef>
            </a:pP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Обязательное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условие</a:t>
            </a:r>
            <a:r>
              <a:rPr sz="120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на</a:t>
            </a:r>
            <a:r>
              <a:rPr sz="12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001F5F"/>
                </a:solidFill>
                <a:latin typeface="Tahoma"/>
                <a:cs typeface="Tahoma"/>
              </a:rPr>
              <a:t>вход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ahoma"/>
              <a:cs typeface="Tahoma"/>
            </a:endParaRPr>
          </a:p>
          <a:p>
            <a:pPr marR="6985" algn="ctr">
              <a:lnSpc>
                <a:spcPct val="100000"/>
              </a:lnSpc>
            </a:pP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Преференции</a:t>
            </a:r>
            <a:endParaRPr sz="1200">
              <a:latin typeface="Tahoma"/>
              <a:cs typeface="Tahoma"/>
            </a:endParaRPr>
          </a:p>
          <a:p>
            <a:pPr marR="7620" algn="ctr">
              <a:lnSpc>
                <a:spcPct val="100000"/>
              </a:lnSpc>
            </a:pP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и</a:t>
            </a:r>
            <a:r>
              <a:rPr sz="1200" b="1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особые</a:t>
            </a:r>
            <a:r>
              <a:rPr sz="1200" b="1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условия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647" y="224282"/>
            <a:ext cx="515620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9A35CD"/>
                </a:solidFill>
              </a:rPr>
              <a:t>УМНИК</a:t>
            </a:r>
            <a:r>
              <a:rPr spc="-95" dirty="0">
                <a:solidFill>
                  <a:srgbClr val="9A35CD"/>
                </a:solidFill>
              </a:rPr>
              <a:t> </a:t>
            </a:r>
            <a:r>
              <a:rPr dirty="0"/>
              <a:t>–</a:t>
            </a:r>
            <a:r>
              <a:rPr spc="-85" dirty="0"/>
              <a:t> </a:t>
            </a:r>
            <a:r>
              <a:rPr dirty="0"/>
              <a:t>ПЕРВАЯ</a:t>
            </a:r>
            <a:r>
              <a:rPr spc="-65" dirty="0"/>
              <a:t> </a:t>
            </a:r>
            <a:r>
              <a:rPr spc="-10" dirty="0"/>
              <a:t>СТУПЕНЬ </a:t>
            </a:r>
            <a:r>
              <a:rPr dirty="0"/>
              <a:t>В</a:t>
            </a:r>
            <a:r>
              <a:rPr spc="-100" dirty="0"/>
              <a:t> </a:t>
            </a:r>
            <a:r>
              <a:rPr dirty="0"/>
              <a:t>ЛИНЕЙКЕ</a:t>
            </a:r>
            <a:r>
              <a:rPr spc="-70" dirty="0"/>
              <a:t> </a:t>
            </a:r>
            <a:r>
              <a:rPr spc="-10" dirty="0"/>
              <a:t>ГРАНТОВЫХ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8647" y="1199641"/>
            <a:ext cx="36271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09033C"/>
                </a:solidFill>
                <a:latin typeface="Tahoma"/>
                <a:cs typeface="Tahoma"/>
              </a:rPr>
              <a:t>ПРОГРАММ</a:t>
            </a:r>
            <a:r>
              <a:rPr sz="3200" spc="-16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09033C"/>
                </a:solidFill>
                <a:latin typeface="Tahoma"/>
                <a:cs typeface="Tahoma"/>
              </a:rPr>
              <a:t>ФОНДА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56020" y="1580388"/>
            <a:ext cx="5935980" cy="948690"/>
            <a:chOff x="6256020" y="1580388"/>
            <a:chExt cx="5935980" cy="948690"/>
          </a:xfrm>
        </p:grpSpPr>
        <p:sp>
          <p:nvSpPr>
            <p:cNvPr id="5" name="object 5"/>
            <p:cNvSpPr/>
            <p:nvPr/>
          </p:nvSpPr>
          <p:spPr>
            <a:xfrm>
              <a:off x="8634222" y="1580388"/>
              <a:ext cx="3557904" cy="940435"/>
            </a:xfrm>
            <a:custGeom>
              <a:avLst/>
              <a:gdLst/>
              <a:ahLst/>
              <a:cxnLst/>
              <a:rect l="l" t="t" r="r" b="b"/>
              <a:pathLst>
                <a:path w="3557904" h="940435">
                  <a:moveTo>
                    <a:pt x="3557778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3557778" y="940308"/>
                  </a:lnTo>
                  <a:lnTo>
                    <a:pt x="3557778" y="0"/>
                  </a:lnTo>
                  <a:close/>
                </a:path>
              </a:pathLst>
            </a:custGeom>
            <a:solidFill>
              <a:srgbClr val="E6D3F4">
                <a:alpha val="6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6020" y="1581912"/>
              <a:ext cx="3558539" cy="947165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870703" y="2577083"/>
            <a:ext cx="7321550" cy="949960"/>
            <a:chOff x="4870703" y="2577083"/>
            <a:chExt cx="7321550" cy="949960"/>
          </a:xfrm>
        </p:grpSpPr>
        <p:sp>
          <p:nvSpPr>
            <p:cNvPr id="8" name="object 8"/>
            <p:cNvSpPr/>
            <p:nvPr/>
          </p:nvSpPr>
          <p:spPr>
            <a:xfrm>
              <a:off x="6570725" y="2577083"/>
              <a:ext cx="5621655" cy="940435"/>
            </a:xfrm>
            <a:custGeom>
              <a:avLst/>
              <a:gdLst/>
              <a:ahLst/>
              <a:cxnLst/>
              <a:rect l="l" t="t" r="r" b="b"/>
              <a:pathLst>
                <a:path w="5621655" h="940435">
                  <a:moveTo>
                    <a:pt x="5621274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5621274" y="940308"/>
                  </a:lnTo>
                  <a:lnTo>
                    <a:pt x="5621274" y="0"/>
                  </a:lnTo>
                  <a:close/>
                </a:path>
              </a:pathLst>
            </a:custGeom>
            <a:solidFill>
              <a:srgbClr val="E6D3F4">
                <a:alpha val="6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0703" y="2580131"/>
              <a:ext cx="3201924" cy="94640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128772" y="3577590"/>
            <a:ext cx="9063355" cy="947419"/>
            <a:chOff x="3128772" y="3577590"/>
            <a:chExt cx="9063355" cy="947419"/>
          </a:xfrm>
        </p:grpSpPr>
        <p:sp>
          <p:nvSpPr>
            <p:cNvPr id="11" name="object 11"/>
            <p:cNvSpPr/>
            <p:nvPr/>
          </p:nvSpPr>
          <p:spPr>
            <a:xfrm>
              <a:off x="4664963" y="3581400"/>
              <a:ext cx="7527290" cy="940435"/>
            </a:xfrm>
            <a:custGeom>
              <a:avLst/>
              <a:gdLst/>
              <a:ahLst/>
              <a:cxnLst/>
              <a:rect l="l" t="t" r="r" b="b"/>
              <a:pathLst>
                <a:path w="7527290" h="940435">
                  <a:moveTo>
                    <a:pt x="7527036" y="0"/>
                  </a:moveTo>
                  <a:lnTo>
                    <a:pt x="0" y="0"/>
                  </a:lnTo>
                  <a:lnTo>
                    <a:pt x="0" y="940307"/>
                  </a:lnTo>
                  <a:lnTo>
                    <a:pt x="7527036" y="940307"/>
                  </a:lnTo>
                  <a:lnTo>
                    <a:pt x="7527036" y="0"/>
                  </a:lnTo>
                  <a:close/>
                </a:path>
              </a:pathLst>
            </a:custGeom>
            <a:solidFill>
              <a:srgbClr val="E6D3F4">
                <a:alpha val="6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8772" y="3577590"/>
              <a:ext cx="3202686" cy="94716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392418" y="3763518"/>
              <a:ext cx="2376170" cy="223520"/>
            </a:xfrm>
            <a:custGeom>
              <a:avLst/>
              <a:gdLst/>
              <a:ahLst/>
              <a:cxnLst/>
              <a:rect l="l" t="t" r="r" b="b"/>
              <a:pathLst>
                <a:path w="2376170" h="223520">
                  <a:moveTo>
                    <a:pt x="2264283" y="0"/>
                  </a:moveTo>
                  <a:lnTo>
                    <a:pt x="111633" y="0"/>
                  </a:lnTo>
                  <a:lnTo>
                    <a:pt x="68204" y="8780"/>
                  </a:lnTo>
                  <a:lnTo>
                    <a:pt x="32718" y="32718"/>
                  </a:lnTo>
                  <a:lnTo>
                    <a:pt x="8780" y="68204"/>
                  </a:lnTo>
                  <a:lnTo>
                    <a:pt x="0" y="111632"/>
                  </a:lnTo>
                  <a:lnTo>
                    <a:pt x="8780" y="155061"/>
                  </a:lnTo>
                  <a:lnTo>
                    <a:pt x="32718" y="190547"/>
                  </a:lnTo>
                  <a:lnTo>
                    <a:pt x="68204" y="214485"/>
                  </a:lnTo>
                  <a:lnTo>
                    <a:pt x="111633" y="223265"/>
                  </a:lnTo>
                  <a:lnTo>
                    <a:pt x="2264283" y="223265"/>
                  </a:lnTo>
                  <a:lnTo>
                    <a:pt x="2307711" y="214485"/>
                  </a:lnTo>
                  <a:lnTo>
                    <a:pt x="2343197" y="190547"/>
                  </a:lnTo>
                  <a:lnTo>
                    <a:pt x="2367135" y="155061"/>
                  </a:lnTo>
                  <a:lnTo>
                    <a:pt x="2375916" y="111632"/>
                  </a:lnTo>
                  <a:lnTo>
                    <a:pt x="2367135" y="68204"/>
                  </a:lnTo>
                  <a:lnTo>
                    <a:pt x="2343197" y="32718"/>
                  </a:lnTo>
                  <a:lnTo>
                    <a:pt x="2307711" y="8780"/>
                  </a:lnTo>
                  <a:lnTo>
                    <a:pt x="22642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387602" y="4575809"/>
            <a:ext cx="10804525" cy="947419"/>
            <a:chOff x="1387602" y="4575809"/>
            <a:chExt cx="10804525" cy="947419"/>
          </a:xfrm>
        </p:grpSpPr>
        <p:sp>
          <p:nvSpPr>
            <p:cNvPr id="15" name="object 15"/>
            <p:cNvSpPr/>
            <p:nvPr/>
          </p:nvSpPr>
          <p:spPr>
            <a:xfrm>
              <a:off x="3128772" y="4578095"/>
              <a:ext cx="9063355" cy="940435"/>
            </a:xfrm>
            <a:custGeom>
              <a:avLst/>
              <a:gdLst/>
              <a:ahLst/>
              <a:cxnLst/>
              <a:rect l="l" t="t" r="r" b="b"/>
              <a:pathLst>
                <a:path w="9063355" h="940435">
                  <a:moveTo>
                    <a:pt x="9063228" y="0"/>
                  </a:moveTo>
                  <a:lnTo>
                    <a:pt x="0" y="0"/>
                  </a:lnTo>
                  <a:lnTo>
                    <a:pt x="0" y="940307"/>
                  </a:lnTo>
                  <a:lnTo>
                    <a:pt x="9063228" y="940307"/>
                  </a:lnTo>
                  <a:lnTo>
                    <a:pt x="9063228" y="0"/>
                  </a:lnTo>
                  <a:close/>
                </a:path>
              </a:pathLst>
            </a:custGeom>
            <a:solidFill>
              <a:srgbClr val="E6D3F4">
                <a:alpha val="6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7602" y="4575809"/>
              <a:ext cx="3201924" cy="947165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79654" y="5573267"/>
            <a:ext cx="11912600" cy="947419"/>
            <a:chOff x="279654" y="5573267"/>
            <a:chExt cx="11912600" cy="947419"/>
          </a:xfrm>
        </p:grpSpPr>
        <p:sp>
          <p:nvSpPr>
            <p:cNvPr id="18" name="object 18"/>
            <p:cNvSpPr/>
            <p:nvPr/>
          </p:nvSpPr>
          <p:spPr>
            <a:xfrm>
              <a:off x="1468373" y="5580125"/>
              <a:ext cx="10723880" cy="940435"/>
            </a:xfrm>
            <a:custGeom>
              <a:avLst/>
              <a:gdLst/>
              <a:ahLst/>
              <a:cxnLst/>
              <a:rect l="l" t="t" r="r" b="b"/>
              <a:pathLst>
                <a:path w="10723880" h="940434">
                  <a:moveTo>
                    <a:pt x="10723626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10723626" y="940308"/>
                  </a:lnTo>
                  <a:lnTo>
                    <a:pt x="10723626" y="0"/>
                  </a:lnTo>
                  <a:close/>
                </a:path>
              </a:pathLst>
            </a:custGeom>
            <a:solidFill>
              <a:srgbClr val="E6D3F4">
                <a:alpha val="6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654" y="5573267"/>
              <a:ext cx="2568702" cy="94716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247902" y="5833871"/>
            <a:ext cx="7004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УМНИК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47902" y="6047232"/>
            <a:ext cx="8604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500 ТЫС.</a:t>
            </a:r>
            <a:r>
              <a:rPr sz="1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ahoma"/>
                <a:cs typeface="Tahoma"/>
              </a:rPr>
              <a:t>РУБ.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77083" y="4744973"/>
            <a:ext cx="150812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СТУДЕНЧЕСКИЙ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77083" y="4958333"/>
            <a:ext cx="8578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СТАРТАП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77083" y="5171694"/>
            <a:ext cx="7016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МЛН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ahoma"/>
                <a:cs typeface="Tahoma"/>
              </a:rPr>
              <a:t>РУБ.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89623" y="3785616"/>
            <a:ext cx="2992755" cy="59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Стартапы</a:t>
            </a:r>
            <a:r>
              <a:rPr sz="1000" spc="-5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ранних</a:t>
            </a:r>
            <a:r>
              <a:rPr sz="1000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стадий</a:t>
            </a:r>
            <a:r>
              <a:rPr sz="1000" spc="-3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-</a:t>
            </a:r>
            <a:r>
              <a:rPr sz="1000" spc="-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09033C"/>
                </a:solidFill>
                <a:latin typeface="Tahoma"/>
                <a:cs typeface="Tahoma"/>
              </a:rPr>
              <a:t>НИОКР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Физическим</a:t>
            </a:r>
            <a:r>
              <a:rPr sz="1000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и</a:t>
            </a:r>
            <a:r>
              <a:rPr sz="1000" spc="-1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юридическим</a:t>
            </a:r>
            <a:r>
              <a:rPr sz="1000" spc="-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09033C"/>
                </a:solidFill>
                <a:latin typeface="Tahoma"/>
                <a:cs typeface="Tahoma"/>
              </a:rPr>
              <a:t>лицам: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поддержка</a:t>
            </a:r>
            <a:r>
              <a:rPr sz="1000" spc="-4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стартапов</a:t>
            </a:r>
            <a:r>
              <a:rPr sz="100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на</a:t>
            </a:r>
            <a:r>
              <a:rPr sz="1000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ранних</a:t>
            </a:r>
            <a:r>
              <a:rPr sz="1000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стадиях</a:t>
            </a:r>
            <a:r>
              <a:rPr sz="1000" spc="-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09033C"/>
                </a:solidFill>
                <a:latin typeface="Tahoma"/>
                <a:cs typeface="Tahoma"/>
              </a:rPr>
              <a:t>развития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27126" y="5750052"/>
            <a:ext cx="3735704" cy="504190"/>
            <a:chOff x="627126" y="5750052"/>
            <a:chExt cx="3735704" cy="504190"/>
          </a:xfrm>
        </p:grpSpPr>
        <p:sp>
          <p:nvSpPr>
            <p:cNvPr id="27" name="object 27"/>
            <p:cNvSpPr/>
            <p:nvPr/>
          </p:nvSpPr>
          <p:spPr>
            <a:xfrm>
              <a:off x="633603" y="5821299"/>
              <a:ext cx="424815" cy="426084"/>
            </a:xfrm>
            <a:custGeom>
              <a:avLst/>
              <a:gdLst/>
              <a:ahLst/>
              <a:cxnLst/>
              <a:rect l="l" t="t" r="r" b="b"/>
              <a:pathLst>
                <a:path w="424815" h="426085">
                  <a:moveTo>
                    <a:pt x="212216" y="0"/>
                  </a:moveTo>
                  <a:lnTo>
                    <a:pt x="163556" y="5624"/>
                  </a:lnTo>
                  <a:lnTo>
                    <a:pt x="118887" y="21647"/>
                  </a:lnTo>
                  <a:lnTo>
                    <a:pt x="79484" y="46788"/>
                  </a:lnTo>
                  <a:lnTo>
                    <a:pt x="46620" y="79770"/>
                  </a:lnTo>
                  <a:lnTo>
                    <a:pt x="21569" y="119315"/>
                  </a:lnTo>
                  <a:lnTo>
                    <a:pt x="5604" y="164144"/>
                  </a:lnTo>
                  <a:lnTo>
                    <a:pt x="0" y="212978"/>
                  </a:lnTo>
                  <a:lnTo>
                    <a:pt x="5604" y="261813"/>
                  </a:lnTo>
                  <a:lnTo>
                    <a:pt x="21569" y="306642"/>
                  </a:lnTo>
                  <a:lnTo>
                    <a:pt x="46620" y="346187"/>
                  </a:lnTo>
                  <a:lnTo>
                    <a:pt x="79484" y="379169"/>
                  </a:lnTo>
                  <a:lnTo>
                    <a:pt x="118887" y="404310"/>
                  </a:lnTo>
                  <a:lnTo>
                    <a:pt x="163556" y="420333"/>
                  </a:lnTo>
                  <a:lnTo>
                    <a:pt x="212216" y="425957"/>
                  </a:lnTo>
                  <a:lnTo>
                    <a:pt x="260877" y="420333"/>
                  </a:lnTo>
                  <a:lnTo>
                    <a:pt x="305546" y="404310"/>
                  </a:lnTo>
                  <a:lnTo>
                    <a:pt x="344949" y="379169"/>
                  </a:lnTo>
                  <a:lnTo>
                    <a:pt x="377813" y="346187"/>
                  </a:lnTo>
                  <a:lnTo>
                    <a:pt x="402864" y="306642"/>
                  </a:lnTo>
                  <a:lnTo>
                    <a:pt x="418829" y="261813"/>
                  </a:lnTo>
                  <a:lnTo>
                    <a:pt x="424434" y="212978"/>
                  </a:lnTo>
                  <a:lnTo>
                    <a:pt x="418829" y="164144"/>
                  </a:lnTo>
                  <a:lnTo>
                    <a:pt x="402864" y="119315"/>
                  </a:lnTo>
                  <a:lnTo>
                    <a:pt x="377813" y="79770"/>
                  </a:lnTo>
                  <a:lnTo>
                    <a:pt x="344949" y="46788"/>
                  </a:lnTo>
                  <a:lnTo>
                    <a:pt x="305546" y="21647"/>
                  </a:lnTo>
                  <a:lnTo>
                    <a:pt x="260877" y="5624"/>
                  </a:lnTo>
                  <a:lnTo>
                    <a:pt x="212216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3603" y="5821299"/>
              <a:ext cx="424815" cy="426084"/>
            </a:xfrm>
            <a:custGeom>
              <a:avLst/>
              <a:gdLst/>
              <a:ahLst/>
              <a:cxnLst/>
              <a:rect l="l" t="t" r="r" b="b"/>
              <a:pathLst>
                <a:path w="424815" h="426085">
                  <a:moveTo>
                    <a:pt x="0" y="212978"/>
                  </a:moveTo>
                  <a:lnTo>
                    <a:pt x="5604" y="164144"/>
                  </a:lnTo>
                  <a:lnTo>
                    <a:pt x="21569" y="119315"/>
                  </a:lnTo>
                  <a:lnTo>
                    <a:pt x="46620" y="79770"/>
                  </a:lnTo>
                  <a:lnTo>
                    <a:pt x="79484" y="46788"/>
                  </a:lnTo>
                  <a:lnTo>
                    <a:pt x="118887" y="21647"/>
                  </a:lnTo>
                  <a:lnTo>
                    <a:pt x="163556" y="5624"/>
                  </a:lnTo>
                  <a:lnTo>
                    <a:pt x="212216" y="0"/>
                  </a:lnTo>
                  <a:lnTo>
                    <a:pt x="260877" y="5624"/>
                  </a:lnTo>
                  <a:lnTo>
                    <a:pt x="305546" y="21647"/>
                  </a:lnTo>
                  <a:lnTo>
                    <a:pt x="344949" y="46788"/>
                  </a:lnTo>
                  <a:lnTo>
                    <a:pt x="377813" y="79770"/>
                  </a:lnTo>
                  <a:lnTo>
                    <a:pt x="402864" y="119315"/>
                  </a:lnTo>
                  <a:lnTo>
                    <a:pt x="418829" y="164144"/>
                  </a:lnTo>
                  <a:lnTo>
                    <a:pt x="424434" y="212978"/>
                  </a:lnTo>
                  <a:lnTo>
                    <a:pt x="418829" y="261813"/>
                  </a:lnTo>
                  <a:lnTo>
                    <a:pt x="402864" y="306642"/>
                  </a:lnTo>
                  <a:lnTo>
                    <a:pt x="377813" y="346187"/>
                  </a:lnTo>
                  <a:lnTo>
                    <a:pt x="344949" y="379169"/>
                  </a:lnTo>
                  <a:lnTo>
                    <a:pt x="305546" y="404310"/>
                  </a:lnTo>
                  <a:lnTo>
                    <a:pt x="260877" y="420333"/>
                  </a:lnTo>
                  <a:lnTo>
                    <a:pt x="212216" y="425957"/>
                  </a:lnTo>
                  <a:lnTo>
                    <a:pt x="163556" y="420333"/>
                  </a:lnTo>
                  <a:lnTo>
                    <a:pt x="118887" y="404310"/>
                  </a:lnTo>
                  <a:lnTo>
                    <a:pt x="79484" y="379169"/>
                  </a:lnTo>
                  <a:lnTo>
                    <a:pt x="46620" y="346187"/>
                  </a:lnTo>
                  <a:lnTo>
                    <a:pt x="21569" y="306642"/>
                  </a:lnTo>
                  <a:lnTo>
                    <a:pt x="5604" y="261813"/>
                  </a:lnTo>
                  <a:lnTo>
                    <a:pt x="0" y="212978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9622" y="5750052"/>
              <a:ext cx="3672840" cy="413384"/>
            </a:xfrm>
            <a:custGeom>
              <a:avLst/>
              <a:gdLst/>
              <a:ahLst/>
              <a:cxnLst/>
              <a:rect l="l" t="t" r="r" b="b"/>
              <a:pathLst>
                <a:path w="3672840" h="413385">
                  <a:moveTo>
                    <a:pt x="301078" y="404799"/>
                  </a:moveTo>
                  <a:lnTo>
                    <a:pt x="298284" y="401980"/>
                  </a:lnTo>
                  <a:lnTo>
                    <a:pt x="296430" y="396341"/>
                  </a:lnTo>
                  <a:lnTo>
                    <a:pt x="289928" y="376618"/>
                  </a:lnTo>
                  <a:lnTo>
                    <a:pt x="281559" y="351256"/>
                  </a:lnTo>
                  <a:lnTo>
                    <a:pt x="281559" y="396341"/>
                  </a:lnTo>
                  <a:lnTo>
                    <a:pt x="267614" y="396341"/>
                  </a:lnTo>
                  <a:lnTo>
                    <a:pt x="273202" y="376618"/>
                  </a:lnTo>
                  <a:lnTo>
                    <a:pt x="281559" y="396341"/>
                  </a:lnTo>
                  <a:lnTo>
                    <a:pt x="281559" y="351256"/>
                  </a:lnTo>
                  <a:lnTo>
                    <a:pt x="281559" y="244182"/>
                  </a:lnTo>
                  <a:lnTo>
                    <a:pt x="281559" y="232905"/>
                  </a:lnTo>
                  <a:lnTo>
                    <a:pt x="287134" y="230085"/>
                  </a:lnTo>
                  <a:lnTo>
                    <a:pt x="292709" y="224459"/>
                  </a:lnTo>
                  <a:lnTo>
                    <a:pt x="292709" y="218821"/>
                  </a:lnTo>
                  <a:lnTo>
                    <a:pt x="289928" y="216001"/>
                  </a:lnTo>
                  <a:lnTo>
                    <a:pt x="287134" y="216001"/>
                  </a:lnTo>
                  <a:lnTo>
                    <a:pt x="267614" y="204558"/>
                  </a:lnTo>
                  <a:lnTo>
                    <a:pt x="267614" y="221640"/>
                  </a:lnTo>
                  <a:lnTo>
                    <a:pt x="228587" y="247002"/>
                  </a:lnTo>
                  <a:lnTo>
                    <a:pt x="225806" y="249809"/>
                  </a:lnTo>
                  <a:lnTo>
                    <a:pt x="223012" y="251625"/>
                  </a:lnTo>
                  <a:lnTo>
                    <a:pt x="223012" y="269544"/>
                  </a:lnTo>
                  <a:lnTo>
                    <a:pt x="223012" y="373799"/>
                  </a:lnTo>
                  <a:lnTo>
                    <a:pt x="64122" y="373799"/>
                  </a:lnTo>
                  <a:lnTo>
                    <a:pt x="64122" y="266725"/>
                  </a:lnTo>
                  <a:lnTo>
                    <a:pt x="144957" y="317436"/>
                  </a:lnTo>
                  <a:lnTo>
                    <a:pt x="153327" y="317436"/>
                  </a:lnTo>
                  <a:lnTo>
                    <a:pt x="177914" y="300545"/>
                  </a:lnTo>
                  <a:lnTo>
                    <a:pt x="223012" y="269544"/>
                  </a:lnTo>
                  <a:lnTo>
                    <a:pt x="223012" y="251625"/>
                  </a:lnTo>
                  <a:lnTo>
                    <a:pt x="147739" y="300545"/>
                  </a:lnTo>
                  <a:lnTo>
                    <a:pt x="94678" y="266725"/>
                  </a:lnTo>
                  <a:lnTo>
                    <a:pt x="19507" y="218821"/>
                  </a:lnTo>
                  <a:lnTo>
                    <a:pt x="144957" y="148374"/>
                  </a:lnTo>
                  <a:lnTo>
                    <a:pt x="267614" y="221640"/>
                  </a:lnTo>
                  <a:lnTo>
                    <a:pt x="267614" y="204558"/>
                  </a:lnTo>
                  <a:lnTo>
                    <a:pt x="171780" y="148374"/>
                  </a:lnTo>
                  <a:lnTo>
                    <a:pt x="147739" y="134289"/>
                  </a:lnTo>
                  <a:lnTo>
                    <a:pt x="144957" y="131470"/>
                  </a:lnTo>
                  <a:lnTo>
                    <a:pt x="142176" y="131470"/>
                  </a:lnTo>
                  <a:lnTo>
                    <a:pt x="139395" y="134289"/>
                  </a:lnTo>
                  <a:lnTo>
                    <a:pt x="2781" y="213182"/>
                  </a:lnTo>
                  <a:lnTo>
                    <a:pt x="0" y="213182"/>
                  </a:lnTo>
                  <a:lnTo>
                    <a:pt x="12" y="224459"/>
                  </a:lnTo>
                  <a:lnTo>
                    <a:pt x="50177" y="255447"/>
                  </a:lnTo>
                  <a:lnTo>
                    <a:pt x="50177" y="385076"/>
                  </a:lnTo>
                  <a:lnTo>
                    <a:pt x="52959" y="387896"/>
                  </a:lnTo>
                  <a:lnTo>
                    <a:pt x="236956" y="387896"/>
                  </a:lnTo>
                  <a:lnTo>
                    <a:pt x="239737" y="385076"/>
                  </a:lnTo>
                  <a:lnTo>
                    <a:pt x="239737" y="373799"/>
                  </a:lnTo>
                  <a:lnTo>
                    <a:pt x="239737" y="269544"/>
                  </a:lnTo>
                  <a:lnTo>
                    <a:pt x="239737" y="261086"/>
                  </a:lnTo>
                  <a:lnTo>
                    <a:pt x="264833" y="244182"/>
                  </a:lnTo>
                  <a:lnTo>
                    <a:pt x="264833" y="351256"/>
                  </a:lnTo>
                  <a:lnTo>
                    <a:pt x="248107" y="401980"/>
                  </a:lnTo>
                  <a:lnTo>
                    <a:pt x="248107" y="407619"/>
                  </a:lnTo>
                  <a:lnTo>
                    <a:pt x="253682" y="413245"/>
                  </a:lnTo>
                  <a:lnTo>
                    <a:pt x="295503" y="413245"/>
                  </a:lnTo>
                  <a:lnTo>
                    <a:pt x="298284" y="410425"/>
                  </a:lnTo>
                  <a:lnTo>
                    <a:pt x="298284" y="407619"/>
                  </a:lnTo>
                  <a:lnTo>
                    <a:pt x="301078" y="407619"/>
                  </a:lnTo>
                  <a:lnTo>
                    <a:pt x="301078" y="404799"/>
                  </a:lnTo>
                  <a:close/>
                </a:path>
                <a:path w="3672840" h="413385">
                  <a:moveTo>
                    <a:pt x="3672827" y="112014"/>
                  </a:moveTo>
                  <a:lnTo>
                    <a:pt x="3664013" y="68414"/>
                  </a:lnTo>
                  <a:lnTo>
                    <a:pt x="3640010" y="32816"/>
                  </a:lnTo>
                  <a:lnTo>
                    <a:pt x="3604399" y="8813"/>
                  </a:lnTo>
                  <a:lnTo>
                    <a:pt x="3560813" y="0"/>
                  </a:lnTo>
                  <a:lnTo>
                    <a:pt x="2398001" y="0"/>
                  </a:lnTo>
                  <a:lnTo>
                    <a:pt x="2354402" y="8813"/>
                  </a:lnTo>
                  <a:lnTo>
                    <a:pt x="2318791" y="32816"/>
                  </a:lnTo>
                  <a:lnTo>
                    <a:pt x="2294788" y="68414"/>
                  </a:lnTo>
                  <a:lnTo>
                    <a:pt x="2285987" y="112014"/>
                  </a:lnTo>
                  <a:lnTo>
                    <a:pt x="2294788" y="155625"/>
                  </a:lnTo>
                  <a:lnTo>
                    <a:pt x="2318791" y="191223"/>
                  </a:lnTo>
                  <a:lnTo>
                    <a:pt x="2354402" y="215226"/>
                  </a:lnTo>
                  <a:lnTo>
                    <a:pt x="2398001" y="224028"/>
                  </a:lnTo>
                  <a:lnTo>
                    <a:pt x="3560813" y="224028"/>
                  </a:lnTo>
                  <a:lnTo>
                    <a:pt x="3604399" y="215226"/>
                  </a:lnTo>
                  <a:lnTo>
                    <a:pt x="3640010" y="191223"/>
                  </a:lnTo>
                  <a:lnTo>
                    <a:pt x="3664013" y="155625"/>
                  </a:lnTo>
                  <a:lnTo>
                    <a:pt x="3672827" y="112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977895" y="5772911"/>
            <a:ext cx="3743325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Молодые</a:t>
            </a:r>
            <a:r>
              <a:rPr sz="100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09033C"/>
                </a:solidFill>
                <a:latin typeface="Tahoma"/>
                <a:cs typeface="Tahoma"/>
              </a:rPr>
              <a:t>ученые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Физическим</a:t>
            </a:r>
            <a:r>
              <a:rPr sz="1000" spc="-5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лицам:</a:t>
            </a:r>
            <a:r>
              <a:rPr sz="1000" spc="-3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поддержка</a:t>
            </a:r>
            <a:r>
              <a:rPr sz="1000" spc="-4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коммерчески</a:t>
            </a:r>
            <a:r>
              <a:rPr sz="1000" spc="-4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09033C"/>
                </a:solidFill>
                <a:latin typeface="Tahoma"/>
                <a:cs typeface="Tahoma"/>
              </a:rPr>
              <a:t>ориентированных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9033C"/>
                </a:solidFill>
                <a:latin typeface="Tahoma"/>
                <a:cs typeface="Tahoma"/>
              </a:rPr>
              <a:t>научно-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технических</a:t>
            </a:r>
            <a:r>
              <a:rPr sz="1000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проектов</a:t>
            </a:r>
            <a:r>
              <a:rPr sz="1000" spc="-3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молодых</a:t>
            </a:r>
            <a:r>
              <a:rPr sz="1000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09033C"/>
                </a:solidFill>
                <a:latin typeface="Tahoma"/>
                <a:cs typeface="Tahoma"/>
              </a:rPr>
              <a:t>ученых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921001" y="4728209"/>
            <a:ext cx="3685540" cy="525145"/>
            <a:chOff x="1921001" y="4728209"/>
            <a:chExt cx="3685540" cy="525145"/>
          </a:xfrm>
        </p:grpSpPr>
        <p:sp>
          <p:nvSpPr>
            <p:cNvPr id="32" name="object 32"/>
            <p:cNvSpPr/>
            <p:nvPr/>
          </p:nvSpPr>
          <p:spPr>
            <a:xfrm>
              <a:off x="1927478" y="4820030"/>
              <a:ext cx="424815" cy="426720"/>
            </a:xfrm>
            <a:custGeom>
              <a:avLst/>
              <a:gdLst/>
              <a:ahLst/>
              <a:cxnLst/>
              <a:rect l="l" t="t" r="r" b="b"/>
              <a:pathLst>
                <a:path w="424814" h="426720">
                  <a:moveTo>
                    <a:pt x="212216" y="0"/>
                  </a:moveTo>
                  <a:lnTo>
                    <a:pt x="163552" y="5633"/>
                  </a:lnTo>
                  <a:lnTo>
                    <a:pt x="118881" y="21682"/>
                  </a:lnTo>
                  <a:lnTo>
                    <a:pt x="79479" y="46866"/>
                  </a:lnTo>
                  <a:lnTo>
                    <a:pt x="46616" y="79905"/>
                  </a:lnTo>
                  <a:lnTo>
                    <a:pt x="21567" y="119520"/>
                  </a:lnTo>
                  <a:lnTo>
                    <a:pt x="5603" y="164432"/>
                  </a:lnTo>
                  <a:lnTo>
                    <a:pt x="0" y="213360"/>
                  </a:lnTo>
                  <a:lnTo>
                    <a:pt x="5603" y="262287"/>
                  </a:lnTo>
                  <a:lnTo>
                    <a:pt x="21567" y="307199"/>
                  </a:lnTo>
                  <a:lnTo>
                    <a:pt x="46616" y="346814"/>
                  </a:lnTo>
                  <a:lnTo>
                    <a:pt x="79479" y="379853"/>
                  </a:lnTo>
                  <a:lnTo>
                    <a:pt x="118881" y="405037"/>
                  </a:lnTo>
                  <a:lnTo>
                    <a:pt x="163552" y="421086"/>
                  </a:lnTo>
                  <a:lnTo>
                    <a:pt x="212216" y="426720"/>
                  </a:lnTo>
                  <a:lnTo>
                    <a:pt x="260881" y="421086"/>
                  </a:lnTo>
                  <a:lnTo>
                    <a:pt x="305552" y="405037"/>
                  </a:lnTo>
                  <a:lnTo>
                    <a:pt x="344954" y="379853"/>
                  </a:lnTo>
                  <a:lnTo>
                    <a:pt x="377817" y="346814"/>
                  </a:lnTo>
                  <a:lnTo>
                    <a:pt x="402866" y="307199"/>
                  </a:lnTo>
                  <a:lnTo>
                    <a:pt x="418830" y="262287"/>
                  </a:lnTo>
                  <a:lnTo>
                    <a:pt x="424433" y="213360"/>
                  </a:lnTo>
                  <a:lnTo>
                    <a:pt x="418830" y="164432"/>
                  </a:lnTo>
                  <a:lnTo>
                    <a:pt x="402866" y="119520"/>
                  </a:lnTo>
                  <a:lnTo>
                    <a:pt x="377817" y="79905"/>
                  </a:lnTo>
                  <a:lnTo>
                    <a:pt x="344954" y="46866"/>
                  </a:lnTo>
                  <a:lnTo>
                    <a:pt x="305552" y="21682"/>
                  </a:lnTo>
                  <a:lnTo>
                    <a:pt x="260881" y="5633"/>
                  </a:lnTo>
                  <a:lnTo>
                    <a:pt x="212216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27478" y="4820030"/>
              <a:ext cx="424815" cy="426720"/>
            </a:xfrm>
            <a:custGeom>
              <a:avLst/>
              <a:gdLst/>
              <a:ahLst/>
              <a:cxnLst/>
              <a:rect l="l" t="t" r="r" b="b"/>
              <a:pathLst>
                <a:path w="424814" h="426720">
                  <a:moveTo>
                    <a:pt x="0" y="213360"/>
                  </a:moveTo>
                  <a:lnTo>
                    <a:pt x="5603" y="164432"/>
                  </a:lnTo>
                  <a:lnTo>
                    <a:pt x="21567" y="119520"/>
                  </a:lnTo>
                  <a:lnTo>
                    <a:pt x="46616" y="79905"/>
                  </a:lnTo>
                  <a:lnTo>
                    <a:pt x="79479" y="46866"/>
                  </a:lnTo>
                  <a:lnTo>
                    <a:pt x="118881" y="21682"/>
                  </a:lnTo>
                  <a:lnTo>
                    <a:pt x="163552" y="5633"/>
                  </a:lnTo>
                  <a:lnTo>
                    <a:pt x="212216" y="0"/>
                  </a:lnTo>
                  <a:lnTo>
                    <a:pt x="260881" y="5633"/>
                  </a:lnTo>
                  <a:lnTo>
                    <a:pt x="305552" y="21682"/>
                  </a:lnTo>
                  <a:lnTo>
                    <a:pt x="344954" y="46866"/>
                  </a:lnTo>
                  <a:lnTo>
                    <a:pt x="377817" y="79905"/>
                  </a:lnTo>
                  <a:lnTo>
                    <a:pt x="402866" y="119520"/>
                  </a:lnTo>
                  <a:lnTo>
                    <a:pt x="418830" y="164432"/>
                  </a:lnTo>
                  <a:lnTo>
                    <a:pt x="424433" y="213360"/>
                  </a:lnTo>
                  <a:lnTo>
                    <a:pt x="418830" y="262287"/>
                  </a:lnTo>
                  <a:lnTo>
                    <a:pt x="402866" y="307199"/>
                  </a:lnTo>
                  <a:lnTo>
                    <a:pt x="377817" y="346814"/>
                  </a:lnTo>
                  <a:lnTo>
                    <a:pt x="344954" y="379853"/>
                  </a:lnTo>
                  <a:lnTo>
                    <a:pt x="305552" y="405037"/>
                  </a:lnTo>
                  <a:lnTo>
                    <a:pt x="260881" y="421086"/>
                  </a:lnTo>
                  <a:lnTo>
                    <a:pt x="212216" y="426720"/>
                  </a:lnTo>
                  <a:lnTo>
                    <a:pt x="163552" y="421086"/>
                  </a:lnTo>
                  <a:lnTo>
                    <a:pt x="118881" y="405037"/>
                  </a:lnTo>
                  <a:lnTo>
                    <a:pt x="79479" y="379853"/>
                  </a:lnTo>
                  <a:lnTo>
                    <a:pt x="46616" y="346814"/>
                  </a:lnTo>
                  <a:lnTo>
                    <a:pt x="21567" y="307199"/>
                  </a:lnTo>
                  <a:lnTo>
                    <a:pt x="5603" y="262287"/>
                  </a:lnTo>
                  <a:lnTo>
                    <a:pt x="0" y="21336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5959" y="4888064"/>
              <a:ext cx="323285" cy="31659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709922" y="4728209"/>
              <a:ext cx="896619" cy="223520"/>
            </a:xfrm>
            <a:custGeom>
              <a:avLst/>
              <a:gdLst/>
              <a:ahLst/>
              <a:cxnLst/>
              <a:rect l="l" t="t" r="r" b="b"/>
              <a:pathLst>
                <a:path w="896620" h="223520">
                  <a:moveTo>
                    <a:pt x="784478" y="0"/>
                  </a:moveTo>
                  <a:lnTo>
                    <a:pt x="111632" y="0"/>
                  </a:lnTo>
                  <a:lnTo>
                    <a:pt x="68204" y="8780"/>
                  </a:lnTo>
                  <a:lnTo>
                    <a:pt x="32718" y="32718"/>
                  </a:lnTo>
                  <a:lnTo>
                    <a:pt x="8780" y="68204"/>
                  </a:lnTo>
                  <a:lnTo>
                    <a:pt x="0" y="111632"/>
                  </a:lnTo>
                  <a:lnTo>
                    <a:pt x="8780" y="155061"/>
                  </a:lnTo>
                  <a:lnTo>
                    <a:pt x="32718" y="190547"/>
                  </a:lnTo>
                  <a:lnTo>
                    <a:pt x="68204" y="214485"/>
                  </a:lnTo>
                  <a:lnTo>
                    <a:pt x="111632" y="223265"/>
                  </a:lnTo>
                  <a:lnTo>
                    <a:pt x="784478" y="223265"/>
                  </a:lnTo>
                  <a:lnTo>
                    <a:pt x="827907" y="214485"/>
                  </a:lnTo>
                  <a:lnTo>
                    <a:pt x="863393" y="190547"/>
                  </a:lnTo>
                  <a:lnTo>
                    <a:pt x="887331" y="155061"/>
                  </a:lnTo>
                  <a:lnTo>
                    <a:pt x="896112" y="111632"/>
                  </a:lnTo>
                  <a:lnTo>
                    <a:pt x="887331" y="68204"/>
                  </a:lnTo>
                  <a:lnTo>
                    <a:pt x="863393" y="32718"/>
                  </a:lnTo>
                  <a:lnTo>
                    <a:pt x="827907" y="8780"/>
                  </a:lnTo>
                  <a:lnTo>
                    <a:pt x="7844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721097" y="4750816"/>
            <a:ext cx="3260090" cy="60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09033C"/>
                </a:solidFill>
                <a:latin typeface="Tahoma"/>
                <a:cs typeface="Tahoma"/>
              </a:rPr>
              <a:t>Студенты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980"/>
              </a:spcBef>
            </a:pP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Физическим</a:t>
            </a:r>
            <a:r>
              <a:rPr sz="1000" spc="-3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лицам:</a:t>
            </a:r>
            <a:r>
              <a:rPr sz="1000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поддержка</a:t>
            </a:r>
            <a:r>
              <a:rPr sz="1000" spc="27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студенческих</a:t>
            </a:r>
            <a:r>
              <a:rPr sz="1000" spc="-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09033C"/>
                </a:solidFill>
                <a:latin typeface="Tahoma"/>
                <a:cs typeface="Tahoma"/>
              </a:rPr>
              <a:t>стартап-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проектов,</a:t>
            </a:r>
            <a:r>
              <a:rPr sz="1000" spc="-5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имеющих</a:t>
            </a:r>
            <a:r>
              <a:rPr sz="100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потенциал</a:t>
            </a:r>
            <a:r>
              <a:rPr sz="1000" spc="-5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09033C"/>
                </a:solidFill>
                <a:latin typeface="Tahoma"/>
                <a:cs typeface="Tahoma"/>
              </a:rPr>
              <a:t>коммерциализации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08855" y="3853179"/>
            <a:ext cx="6000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СТАРТ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08855" y="4066540"/>
            <a:ext cx="88773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5-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18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МЛН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ahoma"/>
                <a:cs typeface="Tahoma"/>
              </a:rPr>
              <a:t>РУБ.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687317" y="3833621"/>
            <a:ext cx="438150" cy="439420"/>
            <a:chOff x="3687317" y="3833621"/>
            <a:chExt cx="438150" cy="439420"/>
          </a:xfrm>
        </p:grpSpPr>
        <p:sp>
          <p:nvSpPr>
            <p:cNvPr id="40" name="object 40"/>
            <p:cNvSpPr/>
            <p:nvPr/>
          </p:nvSpPr>
          <p:spPr>
            <a:xfrm>
              <a:off x="3693794" y="3840098"/>
              <a:ext cx="425450" cy="426084"/>
            </a:xfrm>
            <a:custGeom>
              <a:avLst/>
              <a:gdLst/>
              <a:ahLst/>
              <a:cxnLst/>
              <a:rect l="l" t="t" r="r" b="b"/>
              <a:pathLst>
                <a:path w="425450" h="426085">
                  <a:moveTo>
                    <a:pt x="212597" y="0"/>
                  </a:moveTo>
                  <a:lnTo>
                    <a:pt x="163832" y="5626"/>
                  </a:lnTo>
                  <a:lnTo>
                    <a:pt x="119076" y="21651"/>
                  </a:lnTo>
                  <a:lnTo>
                    <a:pt x="79603" y="46796"/>
                  </a:lnTo>
                  <a:lnTo>
                    <a:pt x="46686" y="79781"/>
                  </a:lnTo>
                  <a:lnTo>
                    <a:pt x="21598" y="119326"/>
                  </a:lnTo>
                  <a:lnTo>
                    <a:pt x="5611" y="164152"/>
                  </a:lnTo>
                  <a:lnTo>
                    <a:pt x="0" y="212978"/>
                  </a:lnTo>
                  <a:lnTo>
                    <a:pt x="5611" y="261805"/>
                  </a:lnTo>
                  <a:lnTo>
                    <a:pt x="21598" y="306631"/>
                  </a:lnTo>
                  <a:lnTo>
                    <a:pt x="46686" y="346176"/>
                  </a:lnTo>
                  <a:lnTo>
                    <a:pt x="79603" y="379161"/>
                  </a:lnTo>
                  <a:lnTo>
                    <a:pt x="119076" y="404306"/>
                  </a:lnTo>
                  <a:lnTo>
                    <a:pt x="163832" y="420331"/>
                  </a:lnTo>
                  <a:lnTo>
                    <a:pt x="212597" y="425957"/>
                  </a:lnTo>
                  <a:lnTo>
                    <a:pt x="261363" y="420331"/>
                  </a:lnTo>
                  <a:lnTo>
                    <a:pt x="306119" y="404306"/>
                  </a:lnTo>
                  <a:lnTo>
                    <a:pt x="345592" y="379161"/>
                  </a:lnTo>
                  <a:lnTo>
                    <a:pt x="378509" y="346176"/>
                  </a:lnTo>
                  <a:lnTo>
                    <a:pt x="403597" y="306631"/>
                  </a:lnTo>
                  <a:lnTo>
                    <a:pt x="419584" y="261805"/>
                  </a:lnTo>
                  <a:lnTo>
                    <a:pt x="425195" y="212978"/>
                  </a:lnTo>
                  <a:lnTo>
                    <a:pt x="419584" y="164152"/>
                  </a:lnTo>
                  <a:lnTo>
                    <a:pt x="403597" y="119326"/>
                  </a:lnTo>
                  <a:lnTo>
                    <a:pt x="378509" y="79781"/>
                  </a:lnTo>
                  <a:lnTo>
                    <a:pt x="345592" y="46796"/>
                  </a:lnTo>
                  <a:lnTo>
                    <a:pt x="306119" y="21651"/>
                  </a:lnTo>
                  <a:lnTo>
                    <a:pt x="261363" y="5626"/>
                  </a:lnTo>
                  <a:lnTo>
                    <a:pt x="2125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93794" y="3840098"/>
              <a:ext cx="425450" cy="426084"/>
            </a:xfrm>
            <a:custGeom>
              <a:avLst/>
              <a:gdLst/>
              <a:ahLst/>
              <a:cxnLst/>
              <a:rect l="l" t="t" r="r" b="b"/>
              <a:pathLst>
                <a:path w="425450" h="426085">
                  <a:moveTo>
                    <a:pt x="0" y="212978"/>
                  </a:moveTo>
                  <a:lnTo>
                    <a:pt x="5611" y="164152"/>
                  </a:lnTo>
                  <a:lnTo>
                    <a:pt x="21598" y="119326"/>
                  </a:lnTo>
                  <a:lnTo>
                    <a:pt x="46686" y="79781"/>
                  </a:lnTo>
                  <a:lnTo>
                    <a:pt x="79603" y="46796"/>
                  </a:lnTo>
                  <a:lnTo>
                    <a:pt x="119076" y="21651"/>
                  </a:lnTo>
                  <a:lnTo>
                    <a:pt x="163832" y="5626"/>
                  </a:lnTo>
                  <a:lnTo>
                    <a:pt x="212597" y="0"/>
                  </a:lnTo>
                  <a:lnTo>
                    <a:pt x="261363" y="5626"/>
                  </a:lnTo>
                  <a:lnTo>
                    <a:pt x="306119" y="21651"/>
                  </a:lnTo>
                  <a:lnTo>
                    <a:pt x="345592" y="46796"/>
                  </a:lnTo>
                  <a:lnTo>
                    <a:pt x="378509" y="79781"/>
                  </a:lnTo>
                  <a:lnTo>
                    <a:pt x="403597" y="119326"/>
                  </a:lnTo>
                  <a:lnTo>
                    <a:pt x="419584" y="164152"/>
                  </a:lnTo>
                  <a:lnTo>
                    <a:pt x="425195" y="212978"/>
                  </a:lnTo>
                  <a:lnTo>
                    <a:pt x="419584" y="261805"/>
                  </a:lnTo>
                  <a:lnTo>
                    <a:pt x="403597" y="306631"/>
                  </a:lnTo>
                  <a:lnTo>
                    <a:pt x="378509" y="346176"/>
                  </a:lnTo>
                  <a:lnTo>
                    <a:pt x="345592" y="379161"/>
                  </a:lnTo>
                  <a:lnTo>
                    <a:pt x="306119" y="404306"/>
                  </a:lnTo>
                  <a:lnTo>
                    <a:pt x="261363" y="420331"/>
                  </a:lnTo>
                  <a:lnTo>
                    <a:pt x="212597" y="425957"/>
                  </a:lnTo>
                  <a:lnTo>
                    <a:pt x="163832" y="420331"/>
                  </a:lnTo>
                  <a:lnTo>
                    <a:pt x="119076" y="404306"/>
                  </a:lnTo>
                  <a:lnTo>
                    <a:pt x="79603" y="379161"/>
                  </a:lnTo>
                  <a:lnTo>
                    <a:pt x="46686" y="346176"/>
                  </a:lnTo>
                  <a:lnTo>
                    <a:pt x="21598" y="306631"/>
                  </a:lnTo>
                  <a:lnTo>
                    <a:pt x="5611" y="261805"/>
                  </a:lnTo>
                  <a:lnTo>
                    <a:pt x="0" y="212978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44524" y="3923227"/>
              <a:ext cx="281305" cy="286385"/>
            </a:xfrm>
            <a:custGeom>
              <a:avLst/>
              <a:gdLst/>
              <a:ahLst/>
              <a:cxnLst/>
              <a:rect l="l" t="t" r="r" b="b"/>
              <a:pathLst>
                <a:path w="281304" h="286385">
                  <a:moveTo>
                    <a:pt x="274775" y="0"/>
                  </a:moveTo>
                  <a:lnTo>
                    <a:pt x="268607" y="0"/>
                  </a:lnTo>
                  <a:lnTo>
                    <a:pt x="3087" y="112816"/>
                  </a:lnTo>
                  <a:lnTo>
                    <a:pt x="0" y="115706"/>
                  </a:lnTo>
                  <a:lnTo>
                    <a:pt x="0" y="127275"/>
                  </a:lnTo>
                  <a:lnTo>
                    <a:pt x="3087" y="127275"/>
                  </a:lnTo>
                  <a:lnTo>
                    <a:pt x="104971" y="179339"/>
                  </a:lnTo>
                  <a:lnTo>
                    <a:pt x="108055" y="277693"/>
                  </a:lnTo>
                  <a:lnTo>
                    <a:pt x="108055" y="280585"/>
                  </a:lnTo>
                  <a:lnTo>
                    <a:pt x="114234" y="286370"/>
                  </a:lnTo>
                  <a:lnTo>
                    <a:pt x="117319" y="286370"/>
                  </a:lnTo>
                  <a:lnTo>
                    <a:pt x="120413" y="283477"/>
                  </a:lnTo>
                  <a:lnTo>
                    <a:pt x="123498" y="283477"/>
                  </a:lnTo>
                  <a:lnTo>
                    <a:pt x="143089" y="251659"/>
                  </a:lnTo>
                  <a:lnTo>
                    <a:pt x="123498" y="251659"/>
                  </a:lnTo>
                  <a:lnTo>
                    <a:pt x="123498" y="185128"/>
                  </a:lnTo>
                  <a:lnTo>
                    <a:pt x="153591" y="185128"/>
                  </a:lnTo>
                  <a:lnTo>
                    <a:pt x="126582" y="170670"/>
                  </a:lnTo>
                  <a:lnTo>
                    <a:pt x="132104" y="164880"/>
                  </a:lnTo>
                  <a:lnTo>
                    <a:pt x="111150" y="164880"/>
                  </a:lnTo>
                  <a:lnTo>
                    <a:pt x="24699" y="121486"/>
                  </a:lnTo>
                  <a:lnTo>
                    <a:pt x="240817" y="28926"/>
                  </a:lnTo>
                  <a:lnTo>
                    <a:pt x="275479" y="28926"/>
                  </a:lnTo>
                  <a:lnTo>
                    <a:pt x="280954" y="8678"/>
                  </a:lnTo>
                  <a:lnTo>
                    <a:pt x="277870" y="5789"/>
                  </a:lnTo>
                  <a:lnTo>
                    <a:pt x="277870" y="2889"/>
                  </a:lnTo>
                  <a:lnTo>
                    <a:pt x="274775" y="2889"/>
                  </a:lnTo>
                  <a:lnTo>
                    <a:pt x="274775" y="0"/>
                  </a:lnTo>
                  <a:close/>
                </a:path>
                <a:path w="281304" h="286385">
                  <a:moveTo>
                    <a:pt x="153591" y="185128"/>
                  </a:moveTo>
                  <a:lnTo>
                    <a:pt x="123498" y="185128"/>
                  </a:lnTo>
                  <a:lnTo>
                    <a:pt x="154372" y="202484"/>
                  </a:lnTo>
                  <a:lnTo>
                    <a:pt x="123498" y="251659"/>
                  </a:lnTo>
                  <a:lnTo>
                    <a:pt x="143089" y="251659"/>
                  </a:lnTo>
                  <a:lnTo>
                    <a:pt x="169804" y="208270"/>
                  </a:lnTo>
                  <a:lnTo>
                    <a:pt x="198474" y="208270"/>
                  </a:lnTo>
                  <a:lnTo>
                    <a:pt x="169804" y="193807"/>
                  </a:lnTo>
                  <a:lnTo>
                    <a:pt x="153591" y="185128"/>
                  </a:lnTo>
                  <a:close/>
                </a:path>
                <a:path w="281304" h="286385">
                  <a:moveTo>
                    <a:pt x="198474" y="208270"/>
                  </a:moveTo>
                  <a:lnTo>
                    <a:pt x="169804" y="208270"/>
                  </a:lnTo>
                  <a:lnTo>
                    <a:pt x="209942" y="231410"/>
                  </a:lnTo>
                  <a:lnTo>
                    <a:pt x="219206" y="231410"/>
                  </a:lnTo>
                  <a:lnTo>
                    <a:pt x="222290" y="228518"/>
                  </a:lnTo>
                  <a:lnTo>
                    <a:pt x="222290" y="225625"/>
                  </a:lnTo>
                  <a:lnTo>
                    <a:pt x="225419" y="214055"/>
                  </a:lnTo>
                  <a:lnTo>
                    <a:pt x="209942" y="214055"/>
                  </a:lnTo>
                  <a:lnTo>
                    <a:pt x="198474" y="208270"/>
                  </a:lnTo>
                  <a:close/>
                </a:path>
                <a:path w="281304" h="286385">
                  <a:moveTo>
                    <a:pt x="273914" y="34715"/>
                  </a:moveTo>
                  <a:lnTo>
                    <a:pt x="256259" y="34715"/>
                  </a:lnTo>
                  <a:lnTo>
                    <a:pt x="209942" y="214055"/>
                  </a:lnTo>
                  <a:lnTo>
                    <a:pt x="225419" y="214055"/>
                  </a:lnTo>
                  <a:lnTo>
                    <a:pt x="273914" y="34715"/>
                  </a:lnTo>
                  <a:close/>
                </a:path>
                <a:path w="281304" h="286385">
                  <a:moveTo>
                    <a:pt x="275479" y="28926"/>
                  </a:moveTo>
                  <a:lnTo>
                    <a:pt x="240817" y="28926"/>
                  </a:lnTo>
                  <a:lnTo>
                    <a:pt x="111150" y="164880"/>
                  </a:lnTo>
                  <a:lnTo>
                    <a:pt x="132104" y="164880"/>
                  </a:lnTo>
                  <a:lnTo>
                    <a:pt x="256259" y="34715"/>
                  </a:lnTo>
                  <a:lnTo>
                    <a:pt x="273914" y="34715"/>
                  </a:lnTo>
                  <a:lnTo>
                    <a:pt x="275479" y="289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926073" y="2849118"/>
            <a:ext cx="9925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РАЗВИТИЕ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26073" y="3062477"/>
            <a:ext cx="98933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30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МЛН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ahoma"/>
                <a:cs typeface="Tahoma"/>
              </a:rPr>
              <a:t>РУБ.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188452" y="2805683"/>
            <a:ext cx="1499235" cy="224154"/>
          </a:xfrm>
          <a:custGeom>
            <a:avLst/>
            <a:gdLst/>
            <a:ahLst/>
            <a:cxnLst/>
            <a:rect l="l" t="t" r="r" b="b"/>
            <a:pathLst>
              <a:path w="1499234" h="224155">
                <a:moveTo>
                  <a:pt x="1386840" y="0"/>
                </a:moveTo>
                <a:lnTo>
                  <a:pt x="112014" y="0"/>
                </a:lnTo>
                <a:lnTo>
                  <a:pt x="68419" y="8804"/>
                </a:lnTo>
                <a:lnTo>
                  <a:pt x="32813" y="32813"/>
                </a:lnTo>
                <a:lnTo>
                  <a:pt x="8804" y="68419"/>
                </a:lnTo>
                <a:lnTo>
                  <a:pt x="0" y="112013"/>
                </a:lnTo>
                <a:lnTo>
                  <a:pt x="8804" y="155608"/>
                </a:lnTo>
                <a:lnTo>
                  <a:pt x="32813" y="191214"/>
                </a:lnTo>
                <a:lnTo>
                  <a:pt x="68419" y="215223"/>
                </a:lnTo>
                <a:lnTo>
                  <a:pt x="112014" y="224027"/>
                </a:lnTo>
                <a:lnTo>
                  <a:pt x="1386840" y="224027"/>
                </a:lnTo>
                <a:lnTo>
                  <a:pt x="1430434" y="215223"/>
                </a:lnTo>
                <a:lnTo>
                  <a:pt x="1466040" y="191214"/>
                </a:lnTo>
                <a:lnTo>
                  <a:pt x="1490049" y="155608"/>
                </a:lnTo>
                <a:lnTo>
                  <a:pt x="1498853" y="112013"/>
                </a:lnTo>
                <a:lnTo>
                  <a:pt x="1490049" y="68419"/>
                </a:lnTo>
                <a:lnTo>
                  <a:pt x="1466040" y="32813"/>
                </a:lnTo>
                <a:lnTo>
                  <a:pt x="1430434" y="8804"/>
                </a:lnTo>
                <a:lnTo>
                  <a:pt x="1386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245093" y="2828543"/>
            <a:ext cx="2465070" cy="454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Юр.</a:t>
            </a:r>
            <a:r>
              <a:rPr sz="10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лица</a:t>
            </a:r>
            <a:r>
              <a:rPr sz="1000" spc="-1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-</a:t>
            </a:r>
            <a:r>
              <a:rPr sz="1000" spc="-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09033C"/>
                </a:solidFill>
                <a:latin typeface="Tahoma"/>
                <a:cs typeface="Tahoma"/>
              </a:rPr>
              <a:t>НИОКР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Юридическим</a:t>
            </a:r>
            <a:r>
              <a:rPr sz="1000" spc="-3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лицам:</a:t>
            </a:r>
            <a:r>
              <a:rPr sz="1000" spc="-3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проведение</a:t>
            </a:r>
            <a:r>
              <a:rPr sz="1000" spc="-3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09033C"/>
                </a:solidFill>
                <a:latin typeface="Tahoma"/>
                <a:cs typeface="Tahoma"/>
              </a:rPr>
              <a:t>НИОКР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95388" y="1875282"/>
            <a:ext cx="21399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КОММЕРЦИАЛИЗАЦИЯ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95388" y="2088642"/>
            <a:ext cx="98933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40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МЛН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ahoma"/>
                <a:cs typeface="Tahoma"/>
              </a:rPr>
              <a:t>РУБ.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842754" y="1790700"/>
            <a:ext cx="2110740" cy="228600"/>
          </a:xfrm>
          <a:custGeom>
            <a:avLst/>
            <a:gdLst/>
            <a:ahLst/>
            <a:cxnLst/>
            <a:rect l="l" t="t" r="r" b="b"/>
            <a:pathLst>
              <a:path w="2110740" h="228600">
                <a:moveTo>
                  <a:pt x="1996440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8983" y="158787"/>
                </a:lnTo>
                <a:lnTo>
                  <a:pt x="33480" y="195119"/>
                </a:lnTo>
                <a:lnTo>
                  <a:pt x="69812" y="219616"/>
                </a:lnTo>
                <a:lnTo>
                  <a:pt x="114300" y="228600"/>
                </a:lnTo>
                <a:lnTo>
                  <a:pt x="1996440" y="228600"/>
                </a:lnTo>
                <a:lnTo>
                  <a:pt x="2040927" y="219616"/>
                </a:lnTo>
                <a:lnTo>
                  <a:pt x="2077259" y="195119"/>
                </a:lnTo>
                <a:lnTo>
                  <a:pt x="2101756" y="158787"/>
                </a:lnTo>
                <a:lnTo>
                  <a:pt x="2110740" y="114300"/>
                </a:lnTo>
                <a:lnTo>
                  <a:pt x="2101756" y="69812"/>
                </a:lnTo>
                <a:lnTo>
                  <a:pt x="2077259" y="33480"/>
                </a:lnTo>
                <a:lnTo>
                  <a:pt x="2040927" y="8983"/>
                </a:lnTo>
                <a:lnTo>
                  <a:pt x="19964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918954" y="1752831"/>
            <a:ext cx="2180590" cy="60833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595"/>
              </a:spcBef>
            </a:pP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Юр.</a:t>
            </a:r>
            <a:r>
              <a:rPr sz="10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лица</a:t>
            </a:r>
            <a:r>
              <a:rPr sz="10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9033C"/>
                </a:solidFill>
                <a:latin typeface="Tahoma"/>
                <a:cs typeface="Tahoma"/>
              </a:rPr>
              <a:t>-</a:t>
            </a:r>
            <a:r>
              <a:rPr sz="1000" spc="-10" dirty="0">
                <a:solidFill>
                  <a:srgbClr val="09033C"/>
                </a:solidFill>
                <a:latin typeface="Tahoma"/>
                <a:cs typeface="Tahoma"/>
              </a:rPr>
              <a:t> коммерциализация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490"/>
              </a:spcBef>
            </a:pPr>
            <a:r>
              <a:rPr sz="1000" dirty="0">
                <a:solidFill>
                  <a:srgbClr val="09033C"/>
                </a:solidFill>
                <a:latin typeface="Arial"/>
                <a:cs typeface="Arial"/>
              </a:rPr>
              <a:t>Юридическим</a:t>
            </a:r>
            <a:r>
              <a:rPr sz="1000" spc="-15" dirty="0">
                <a:solidFill>
                  <a:srgbClr val="09033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9033C"/>
                </a:solidFill>
                <a:latin typeface="Arial"/>
                <a:cs typeface="Arial"/>
              </a:rPr>
              <a:t>лицам:</a:t>
            </a:r>
            <a:r>
              <a:rPr sz="1000" spc="-10" dirty="0">
                <a:solidFill>
                  <a:srgbClr val="09033C"/>
                </a:solidFill>
                <a:latin typeface="Arial"/>
                <a:cs typeface="Arial"/>
              </a:rPr>
              <a:t> коммерциали- </a:t>
            </a:r>
            <a:r>
              <a:rPr sz="1000" dirty="0">
                <a:solidFill>
                  <a:srgbClr val="09033C"/>
                </a:solidFill>
                <a:latin typeface="Arial"/>
                <a:cs typeface="Arial"/>
              </a:rPr>
              <a:t>зация</a:t>
            </a:r>
            <a:r>
              <a:rPr sz="1000" spc="-30" dirty="0">
                <a:solidFill>
                  <a:srgbClr val="09033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9033C"/>
                </a:solidFill>
                <a:latin typeface="Arial"/>
                <a:cs typeface="Arial"/>
              </a:rPr>
              <a:t>результатов</a:t>
            </a:r>
            <a:r>
              <a:rPr sz="1000" spc="-25" dirty="0">
                <a:solidFill>
                  <a:srgbClr val="09033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9033C"/>
                </a:solidFill>
                <a:latin typeface="Arial"/>
                <a:cs typeface="Arial"/>
              </a:rPr>
              <a:t>НИОКР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6456" y="1834895"/>
            <a:ext cx="439674" cy="439673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5313426" y="2831592"/>
            <a:ext cx="439420" cy="440055"/>
            <a:chOff x="5313426" y="2831592"/>
            <a:chExt cx="439420" cy="440055"/>
          </a:xfrm>
        </p:grpSpPr>
        <p:sp>
          <p:nvSpPr>
            <p:cNvPr id="53" name="object 53"/>
            <p:cNvSpPr/>
            <p:nvPr/>
          </p:nvSpPr>
          <p:spPr>
            <a:xfrm>
              <a:off x="5319903" y="2838069"/>
              <a:ext cx="426084" cy="426720"/>
            </a:xfrm>
            <a:custGeom>
              <a:avLst/>
              <a:gdLst/>
              <a:ahLst/>
              <a:cxnLst/>
              <a:rect l="l" t="t" r="r" b="b"/>
              <a:pathLst>
                <a:path w="426085" h="426720">
                  <a:moveTo>
                    <a:pt x="212979" y="0"/>
                  </a:moveTo>
                  <a:lnTo>
                    <a:pt x="164152" y="5633"/>
                  </a:lnTo>
                  <a:lnTo>
                    <a:pt x="119326" y="21682"/>
                  </a:lnTo>
                  <a:lnTo>
                    <a:pt x="79781" y="46866"/>
                  </a:lnTo>
                  <a:lnTo>
                    <a:pt x="46796" y="79905"/>
                  </a:lnTo>
                  <a:lnTo>
                    <a:pt x="21651" y="119520"/>
                  </a:lnTo>
                  <a:lnTo>
                    <a:pt x="5626" y="164432"/>
                  </a:lnTo>
                  <a:lnTo>
                    <a:pt x="0" y="213359"/>
                  </a:lnTo>
                  <a:lnTo>
                    <a:pt x="5626" y="262287"/>
                  </a:lnTo>
                  <a:lnTo>
                    <a:pt x="21651" y="307199"/>
                  </a:lnTo>
                  <a:lnTo>
                    <a:pt x="46796" y="346814"/>
                  </a:lnTo>
                  <a:lnTo>
                    <a:pt x="79781" y="379853"/>
                  </a:lnTo>
                  <a:lnTo>
                    <a:pt x="119326" y="405037"/>
                  </a:lnTo>
                  <a:lnTo>
                    <a:pt x="164152" y="421086"/>
                  </a:lnTo>
                  <a:lnTo>
                    <a:pt x="212979" y="426719"/>
                  </a:lnTo>
                  <a:lnTo>
                    <a:pt x="261805" y="421086"/>
                  </a:lnTo>
                  <a:lnTo>
                    <a:pt x="306631" y="405037"/>
                  </a:lnTo>
                  <a:lnTo>
                    <a:pt x="346176" y="379853"/>
                  </a:lnTo>
                  <a:lnTo>
                    <a:pt x="379161" y="346814"/>
                  </a:lnTo>
                  <a:lnTo>
                    <a:pt x="404306" y="307199"/>
                  </a:lnTo>
                  <a:lnTo>
                    <a:pt x="420331" y="262287"/>
                  </a:lnTo>
                  <a:lnTo>
                    <a:pt x="425958" y="213359"/>
                  </a:lnTo>
                  <a:lnTo>
                    <a:pt x="420331" y="164432"/>
                  </a:lnTo>
                  <a:lnTo>
                    <a:pt x="404306" y="119520"/>
                  </a:lnTo>
                  <a:lnTo>
                    <a:pt x="379161" y="79905"/>
                  </a:lnTo>
                  <a:lnTo>
                    <a:pt x="346176" y="46866"/>
                  </a:lnTo>
                  <a:lnTo>
                    <a:pt x="306631" y="21682"/>
                  </a:lnTo>
                  <a:lnTo>
                    <a:pt x="261805" y="5633"/>
                  </a:lnTo>
                  <a:lnTo>
                    <a:pt x="21297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19903" y="2838069"/>
              <a:ext cx="426084" cy="426720"/>
            </a:xfrm>
            <a:custGeom>
              <a:avLst/>
              <a:gdLst/>
              <a:ahLst/>
              <a:cxnLst/>
              <a:rect l="l" t="t" r="r" b="b"/>
              <a:pathLst>
                <a:path w="426085" h="426720">
                  <a:moveTo>
                    <a:pt x="0" y="213359"/>
                  </a:moveTo>
                  <a:lnTo>
                    <a:pt x="5626" y="164432"/>
                  </a:lnTo>
                  <a:lnTo>
                    <a:pt x="21651" y="119520"/>
                  </a:lnTo>
                  <a:lnTo>
                    <a:pt x="46796" y="79905"/>
                  </a:lnTo>
                  <a:lnTo>
                    <a:pt x="79781" y="46866"/>
                  </a:lnTo>
                  <a:lnTo>
                    <a:pt x="119326" y="21682"/>
                  </a:lnTo>
                  <a:lnTo>
                    <a:pt x="164152" y="5633"/>
                  </a:lnTo>
                  <a:lnTo>
                    <a:pt x="212979" y="0"/>
                  </a:lnTo>
                  <a:lnTo>
                    <a:pt x="261805" y="5633"/>
                  </a:lnTo>
                  <a:lnTo>
                    <a:pt x="306631" y="21682"/>
                  </a:lnTo>
                  <a:lnTo>
                    <a:pt x="346176" y="46866"/>
                  </a:lnTo>
                  <a:lnTo>
                    <a:pt x="379161" y="79905"/>
                  </a:lnTo>
                  <a:lnTo>
                    <a:pt x="404306" y="119520"/>
                  </a:lnTo>
                  <a:lnTo>
                    <a:pt x="420331" y="164432"/>
                  </a:lnTo>
                  <a:lnTo>
                    <a:pt x="425958" y="213359"/>
                  </a:lnTo>
                  <a:lnTo>
                    <a:pt x="420331" y="262287"/>
                  </a:lnTo>
                  <a:lnTo>
                    <a:pt x="404306" y="307199"/>
                  </a:lnTo>
                  <a:lnTo>
                    <a:pt x="379161" y="346814"/>
                  </a:lnTo>
                  <a:lnTo>
                    <a:pt x="346176" y="379853"/>
                  </a:lnTo>
                  <a:lnTo>
                    <a:pt x="306631" y="405037"/>
                  </a:lnTo>
                  <a:lnTo>
                    <a:pt x="261805" y="421086"/>
                  </a:lnTo>
                  <a:lnTo>
                    <a:pt x="212979" y="426719"/>
                  </a:lnTo>
                  <a:lnTo>
                    <a:pt x="164152" y="421086"/>
                  </a:lnTo>
                  <a:lnTo>
                    <a:pt x="119326" y="405037"/>
                  </a:lnTo>
                  <a:lnTo>
                    <a:pt x="79781" y="379853"/>
                  </a:lnTo>
                  <a:lnTo>
                    <a:pt x="46796" y="346814"/>
                  </a:lnTo>
                  <a:lnTo>
                    <a:pt x="21651" y="307199"/>
                  </a:lnTo>
                  <a:lnTo>
                    <a:pt x="5626" y="262287"/>
                  </a:lnTo>
                  <a:lnTo>
                    <a:pt x="0" y="213359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23039" y="2938790"/>
              <a:ext cx="237991" cy="230339"/>
            </a:xfrm>
            <a:prstGeom prst="rect">
              <a:avLst/>
            </a:prstGeom>
          </p:spPr>
        </p:pic>
      </p:grpSp>
      <p:sp>
        <p:nvSpPr>
          <p:cNvPr id="56" name="object 56"/>
          <p:cNvSpPr/>
          <p:nvPr/>
        </p:nvSpPr>
        <p:spPr>
          <a:xfrm>
            <a:off x="0" y="6739889"/>
            <a:ext cx="12192000" cy="118110"/>
          </a:xfrm>
          <a:custGeom>
            <a:avLst/>
            <a:gdLst/>
            <a:ahLst/>
            <a:cxnLst/>
            <a:rect l="l" t="t" r="r" b="b"/>
            <a:pathLst>
              <a:path w="12192000" h="118109">
                <a:moveTo>
                  <a:pt x="12192000" y="0"/>
                </a:moveTo>
                <a:lnTo>
                  <a:pt x="0" y="0"/>
                </a:lnTo>
                <a:lnTo>
                  <a:pt x="0" y="118109"/>
                </a:lnTo>
                <a:lnTo>
                  <a:pt x="12192000" y="118109"/>
                </a:lnTo>
                <a:lnTo>
                  <a:pt x="12192000" y="0"/>
                </a:lnTo>
                <a:close/>
              </a:path>
            </a:pathLst>
          </a:custGeom>
          <a:solidFill>
            <a:srgbClr val="99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01639" y="196222"/>
            <a:ext cx="1120322" cy="552435"/>
          </a:xfrm>
          <a:prstGeom prst="rect">
            <a:avLst/>
          </a:prstGeom>
        </p:spPr>
      </p:pic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7274D33-E14C-2787-D112-AFAD4B15B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5616B16-207D-FBF4-A676-639C88C76C5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80169" y="2825494"/>
            <a:ext cx="3211829" cy="4032504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39F1A37B-6820-04FF-E9B4-99D907D2CBA9}"/>
              </a:ext>
            </a:extLst>
          </p:cNvPr>
          <p:cNvSpPr/>
          <p:nvPr/>
        </p:nvSpPr>
        <p:spPr>
          <a:xfrm>
            <a:off x="569213" y="1047750"/>
            <a:ext cx="5119370" cy="2739390"/>
          </a:xfrm>
          <a:custGeom>
            <a:avLst/>
            <a:gdLst/>
            <a:ahLst/>
            <a:cxnLst/>
            <a:rect l="l" t="t" r="r" b="b"/>
            <a:pathLst>
              <a:path w="5119370" h="2739390">
                <a:moveTo>
                  <a:pt x="4983988" y="0"/>
                </a:moveTo>
                <a:lnTo>
                  <a:pt x="135102" y="0"/>
                </a:lnTo>
                <a:lnTo>
                  <a:pt x="92400" y="6884"/>
                </a:lnTo>
                <a:lnTo>
                  <a:pt x="55313" y="26058"/>
                </a:lnTo>
                <a:lnTo>
                  <a:pt x="26067" y="55302"/>
                </a:lnTo>
                <a:lnTo>
                  <a:pt x="6887" y="92399"/>
                </a:lnTo>
                <a:lnTo>
                  <a:pt x="0" y="135127"/>
                </a:lnTo>
                <a:lnTo>
                  <a:pt x="0" y="2604262"/>
                </a:lnTo>
                <a:lnTo>
                  <a:pt x="6887" y="2646990"/>
                </a:lnTo>
                <a:lnTo>
                  <a:pt x="26067" y="2684087"/>
                </a:lnTo>
                <a:lnTo>
                  <a:pt x="55313" y="2713331"/>
                </a:lnTo>
                <a:lnTo>
                  <a:pt x="92400" y="2732505"/>
                </a:lnTo>
                <a:lnTo>
                  <a:pt x="135102" y="2739390"/>
                </a:lnTo>
                <a:lnTo>
                  <a:pt x="4983988" y="2739390"/>
                </a:lnTo>
                <a:lnTo>
                  <a:pt x="5026716" y="2732505"/>
                </a:lnTo>
                <a:lnTo>
                  <a:pt x="5063813" y="2713331"/>
                </a:lnTo>
                <a:lnTo>
                  <a:pt x="5093057" y="2684087"/>
                </a:lnTo>
                <a:lnTo>
                  <a:pt x="5112231" y="2646990"/>
                </a:lnTo>
                <a:lnTo>
                  <a:pt x="5119116" y="2604262"/>
                </a:lnTo>
                <a:lnTo>
                  <a:pt x="5119116" y="135127"/>
                </a:lnTo>
                <a:lnTo>
                  <a:pt x="5112231" y="92399"/>
                </a:lnTo>
                <a:lnTo>
                  <a:pt x="5093057" y="55302"/>
                </a:lnTo>
                <a:lnTo>
                  <a:pt x="5063813" y="26058"/>
                </a:lnTo>
                <a:lnTo>
                  <a:pt x="5026716" y="6884"/>
                </a:lnTo>
                <a:lnTo>
                  <a:pt x="4983988" y="0"/>
                </a:lnTo>
                <a:close/>
              </a:path>
            </a:pathLst>
          </a:custGeom>
          <a:solidFill>
            <a:srgbClr val="E6D3F4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58D2BB7-AFB6-9515-9AE4-C927CBF9ED99}"/>
              </a:ext>
            </a:extLst>
          </p:cNvPr>
          <p:cNvSpPr txBox="1"/>
          <p:nvPr/>
        </p:nvSpPr>
        <p:spPr>
          <a:xfrm>
            <a:off x="842263" y="1442973"/>
            <a:ext cx="457200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0540" marR="5003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В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случае</a:t>
            </a:r>
            <a:r>
              <a:rPr sz="1800" spc="-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возникновения 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проблем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при</a:t>
            </a:r>
            <a:r>
              <a:rPr sz="18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регистрации,</a:t>
            </a:r>
            <a:r>
              <a:rPr sz="1800" spc="-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авторизации</a:t>
            </a:r>
            <a:endParaRPr sz="180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или</a:t>
            </a:r>
            <a:r>
              <a:rPr sz="18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в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процессе</a:t>
            </a:r>
            <a:r>
              <a:rPr sz="18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работы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в 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информационной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системе</a:t>
            </a:r>
            <a:r>
              <a:rPr sz="1800" spc="-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Фонда</a:t>
            </a:r>
            <a:r>
              <a:rPr sz="1800" spc="-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в</a:t>
            </a:r>
            <a:r>
              <a:rPr sz="1800" spc="-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первую</a:t>
            </a:r>
            <a:r>
              <a:rPr sz="1800" spc="1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очередь</a:t>
            </a:r>
            <a:endParaRPr sz="1800">
              <a:latin typeface="Tahoma"/>
              <a:cs typeface="Tahoma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необходимо</a:t>
            </a:r>
            <a:r>
              <a:rPr sz="180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очистить</a:t>
            </a:r>
            <a:r>
              <a:rPr sz="1800" spc="-3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историю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 браузера</a:t>
            </a:r>
            <a:endParaRPr sz="180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</a:pP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за</a:t>
            </a:r>
            <a:r>
              <a:rPr sz="18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весь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 период</a:t>
            </a:r>
            <a:endParaRPr sz="18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(cookie</a:t>
            </a:r>
            <a:r>
              <a:rPr sz="1800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и</a:t>
            </a:r>
            <a:r>
              <a:rPr sz="1800" spc="-3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временные 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файлы)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E7B19B3-2768-CE12-10ED-F869995B0F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ОБРАЩАЕМ</a:t>
            </a:r>
            <a:r>
              <a:rPr spc="-160" dirty="0"/>
              <a:t> </a:t>
            </a:r>
            <a:r>
              <a:rPr spc="-10" dirty="0"/>
              <a:t>ВНИМАНИЕ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6A3614C-12F8-42F7-71F4-A26EEB1D136F}"/>
              </a:ext>
            </a:extLst>
          </p:cNvPr>
          <p:cNvSpPr/>
          <p:nvPr/>
        </p:nvSpPr>
        <p:spPr>
          <a:xfrm>
            <a:off x="0" y="6739889"/>
            <a:ext cx="12192000" cy="118110"/>
          </a:xfrm>
          <a:custGeom>
            <a:avLst/>
            <a:gdLst/>
            <a:ahLst/>
            <a:cxnLst/>
            <a:rect l="l" t="t" r="r" b="b"/>
            <a:pathLst>
              <a:path w="12192000" h="118109">
                <a:moveTo>
                  <a:pt x="12192000" y="0"/>
                </a:moveTo>
                <a:lnTo>
                  <a:pt x="0" y="0"/>
                </a:lnTo>
                <a:lnTo>
                  <a:pt x="0" y="118109"/>
                </a:lnTo>
                <a:lnTo>
                  <a:pt x="12192000" y="118109"/>
                </a:lnTo>
                <a:lnTo>
                  <a:pt x="12192000" y="0"/>
                </a:lnTo>
                <a:close/>
              </a:path>
            </a:pathLst>
          </a:custGeom>
          <a:solidFill>
            <a:srgbClr val="99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79BC7BB2-661D-A7B5-F50C-4484BAD7FCC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1639" y="196222"/>
            <a:ext cx="1120322" cy="55243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5B6E173F-3391-1A95-8D6F-AA70C03553BF}"/>
              </a:ext>
            </a:extLst>
          </p:cNvPr>
          <p:cNvSpPr/>
          <p:nvPr/>
        </p:nvSpPr>
        <p:spPr>
          <a:xfrm>
            <a:off x="569213" y="4020311"/>
            <a:ext cx="5095240" cy="2090420"/>
          </a:xfrm>
          <a:custGeom>
            <a:avLst/>
            <a:gdLst/>
            <a:ahLst/>
            <a:cxnLst/>
            <a:rect l="l" t="t" r="r" b="b"/>
            <a:pathLst>
              <a:path w="5095240" h="2090420">
                <a:moveTo>
                  <a:pt x="4991608" y="0"/>
                </a:moveTo>
                <a:lnTo>
                  <a:pt x="103085" y="0"/>
                </a:lnTo>
                <a:lnTo>
                  <a:pt x="62959" y="8094"/>
                </a:lnTo>
                <a:lnTo>
                  <a:pt x="30192" y="30178"/>
                </a:lnTo>
                <a:lnTo>
                  <a:pt x="8100" y="62954"/>
                </a:lnTo>
                <a:lnTo>
                  <a:pt x="0" y="103124"/>
                </a:lnTo>
                <a:lnTo>
                  <a:pt x="0" y="1987080"/>
                </a:lnTo>
                <a:lnTo>
                  <a:pt x="8100" y="2027206"/>
                </a:lnTo>
                <a:lnTo>
                  <a:pt x="30192" y="2059973"/>
                </a:lnTo>
                <a:lnTo>
                  <a:pt x="62959" y="2082065"/>
                </a:lnTo>
                <a:lnTo>
                  <a:pt x="103085" y="2090165"/>
                </a:lnTo>
                <a:lnTo>
                  <a:pt x="4991608" y="2090165"/>
                </a:lnTo>
                <a:lnTo>
                  <a:pt x="5031777" y="2082065"/>
                </a:lnTo>
                <a:lnTo>
                  <a:pt x="5064553" y="2059973"/>
                </a:lnTo>
                <a:lnTo>
                  <a:pt x="5086637" y="2027206"/>
                </a:lnTo>
                <a:lnTo>
                  <a:pt x="5094732" y="1987080"/>
                </a:lnTo>
                <a:lnTo>
                  <a:pt x="5094732" y="103124"/>
                </a:lnTo>
                <a:lnTo>
                  <a:pt x="5086637" y="62954"/>
                </a:lnTo>
                <a:lnTo>
                  <a:pt x="5064553" y="30178"/>
                </a:lnTo>
                <a:lnTo>
                  <a:pt x="5031777" y="8094"/>
                </a:lnTo>
                <a:lnTo>
                  <a:pt x="4991608" y="0"/>
                </a:lnTo>
                <a:close/>
              </a:path>
            </a:pathLst>
          </a:custGeom>
          <a:solidFill>
            <a:srgbClr val="E6D3F4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856DE2B-2CBA-D7FE-1EA1-7FFA4F75CEDA}"/>
              </a:ext>
            </a:extLst>
          </p:cNvPr>
          <p:cNvSpPr txBox="1"/>
          <p:nvPr/>
        </p:nvSpPr>
        <p:spPr>
          <a:xfrm>
            <a:off x="1182877" y="4640326"/>
            <a:ext cx="38677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После</a:t>
            </a:r>
            <a:r>
              <a:rPr sz="1800" spc="-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открытия</a:t>
            </a:r>
            <a:r>
              <a:rPr sz="1800" spc="-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страницы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с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 заявкой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в</a:t>
            </a:r>
            <a:r>
              <a:rPr sz="1800" spc="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АС</a:t>
            </a:r>
            <a:r>
              <a:rPr sz="1800" spc="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«Фонд-</a:t>
            </a:r>
            <a:r>
              <a:rPr sz="1800" spc="-25" dirty="0">
                <a:solidFill>
                  <a:srgbClr val="09033C"/>
                </a:solidFill>
                <a:latin typeface="Tahoma"/>
                <a:cs typeface="Tahoma"/>
              </a:rPr>
              <a:t>М»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необходимо</a:t>
            </a:r>
            <a:r>
              <a:rPr sz="1800" spc="-4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9033C"/>
                </a:solidFill>
                <a:latin typeface="Tahoma"/>
                <a:cs typeface="Tahoma"/>
              </a:rPr>
              <a:t>обновить</a:t>
            </a:r>
            <a:r>
              <a:rPr sz="18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9033C"/>
                </a:solidFill>
                <a:latin typeface="Tahoma"/>
                <a:cs typeface="Tahoma"/>
              </a:rPr>
              <a:t>страницу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1596E51-D071-B2FC-BC8D-1F307B0187D7}"/>
              </a:ext>
            </a:extLst>
          </p:cNvPr>
          <p:cNvSpPr/>
          <p:nvPr/>
        </p:nvSpPr>
        <p:spPr>
          <a:xfrm>
            <a:off x="6096000" y="1047750"/>
            <a:ext cx="5370830" cy="5062855"/>
          </a:xfrm>
          <a:custGeom>
            <a:avLst/>
            <a:gdLst/>
            <a:ahLst/>
            <a:cxnLst/>
            <a:rect l="l" t="t" r="r" b="b"/>
            <a:pathLst>
              <a:path w="5370830" h="5062855">
                <a:moveTo>
                  <a:pt x="5120894" y="0"/>
                </a:moveTo>
                <a:lnTo>
                  <a:pt x="249682" y="0"/>
                </a:lnTo>
                <a:lnTo>
                  <a:pt x="204794" y="4021"/>
                </a:lnTo>
                <a:lnTo>
                  <a:pt x="162549" y="15617"/>
                </a:lnTo>
                <a:lnTo>
                  <a:pt x="123650" y="34083"/>
                </a:lnTo>
                <a:lnTo>
                  <a:pt x="88804" y="58713"/>
                </a:lnTo>
                <a:lnTo>
                  <a:pt x="58713" y="88804"/>
                </a:lnTo>
                <a:lnTo>
                  <a:pt x="34083" y="123650"/>
                </a:lnTo>
                <a:lnTo>
                  <a:pt x="15617" y="162549"/>
                </a:lnTo>
                <a:lnTo>
                  <a:pt x="4021" y="204794"/>
                </a:lnTo>
                <a:lnTo>
                  <a:pt x="0" y="249682"/>
                </a:lnTo>
                <a:lnTo>
                  <a:pt x="0" y="4813033"/>
                </a:lnTo>
                <a:lnTo>
                  <a:pt x="4021" y="4857914"/>
                </a:lnTo>
                <a:lnTo>
                  <a:pt x="15617" y="4900157"/>
                </a:lnTo>
                <a:lnTo>
                  <a:pt x="34083" y="4939056"/>
                </a:lnTo>
                <a:lnTo>
                  <a:pt x="58713" y="4973905"/>
                </a:lnTo>
                <a:lnTo>
                  <a:pt x="88804" y="5004000"/>
                </a:lnTo>
                <a:lnTo>
                  <a:pt x="123650" y="5028636"/>
                </a:lnTo>
                <a:lnTo>
                  <a:pt x="162549" y="5047105"/>
                </a:lnTo>
                <a:lnTo>
                  <a:pt x="204794" y="5058704"/>
                </a:lnTo>
                <a:lnTo>
                  <a:pt x="249682" y="5062728"/>
                </a:lnTo>
                <a:lnTo>
                  <a:pt x="5120894" y="5062728"/>
                </a:lnTo>
                <a:lnTo>
                  <a:pt x="5165781" y="5058704"/>
                </a:lnTo>
                <a:lnTo>
                  <a:pt x="5208026" y="5047105"/>
                </a:lnTo>
                <a:lnTo>
                  <a:pt x="5246925" y="5028636"/>
                </a:lnTo>
                <a:lnTo>
                  <a:pt x="5281771" y="5004000"/>
                </a:lnTo>
                <a:lnTo>
                  <a:pt x="5311862" y="4973905"/>
                </a:lnTo>
                <a:lnTo>
                  <a:pt x="5336492" y="4939056"/>
                </a:lnTo>
                <a:lnTo>
                  <a:pt x="5354958" y="4900157"/>
                </a:lnTo>
                <a:lnTo>
                  <a:pt x="5366554" y="4857914"/>
                </a:lnTo>
                <a:lnTo>
                  <a:pt x="5370576" y="4813033"/>
                </a:lnTo>
                <a:lnTo>
                  <a:pt x="5370576" y="249682"/>
                </a:lnTo>
                <a:lnTo>
                  <a:pt x="5366554" y="204794"/>
                </a:lnTo>
                <a:lnTo>
                  <a:pt x="5354958" y="162549"/>
                </a:lnTo>
                <a:lnTo>
                  <a:pt x="5336492" y="123650"/>
                </a:lnTo>
                <a:lnTo>
                  <a:pt x="5311862" y="88804"/>
                </a:lnTo>
                <a:lnTo>
                  <a:pt x="5281771" y="58713"/>
                </a:lnTo>
                <a:lnTo>
                  <a:pt x="5246925" y="34083"/>
                </a:lnTo>
                <a:lnTo>
                  <a:pt x="5208026" y="15617"/>
                </a:lnTo>
                <a:lnTo>
                  <a:pt x="5165781" y="4021"/>
                </a:lnTo>
                <a:lnTo>
                  <a:pt x="5120894" y="0"/>
                </a:lnTo>
                <a:close/>
              </a:path>
            </a:pathLst>
          </a:custGeom>
          <a:solidFill>
            <a:srgbClr val="E6D3F4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5386A70-6C8F-C92A-7E57-8ED8902797C3}"/>
              </a:ext>
            </a:extLst>
          </p:cNvPr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Фонд</a:t>
            </a:r>
            <a:r>
              <a:rPr spc="-25" dirty="0"/>
              <a:t> </a:t>
            </a:r>
            <a:r>
              <a:rPr dirty="0"/>
              <a:t>НЕ</a:t>
            </a:r>
            <a:r>
              <a:rPr spc="-25" dirty="0"/>
              <a:t> </a:t>
            </a:r>
            <a:r>
              <a:rPr dirty="0"/>
              <a:t>сотрудничает</a:t>
            </a:r>
            <a:r>
              <a:rPr spc="-15" dirty="0"/>
              <a:t> </a:t>
            </a:r>
            <a:r>
              <a:rPr dirty="0"/>
              <a:t>с</a:t>
            </a:r>
            <a:r>
              <a:rPr spc="-20" dirty="0"/>
              <a:t> </a:t>
            </a:r>
            <a:r>
              <a:rPr spc="-10" dirty="0"/>
              <a:t>компаниями,</a:t>
            </a:r>
          </a:p>
          <a:p>
            <a:pPr marL="12065" marR="5080" indent="-2540" algn="ctr">
              <a:lnSpc>
                <a:spcPct val="100000"/>
              </a:lnSpc>
            </a:pPr>
            <a:r>
              <a:rPr dirty="0"/>
              <a:t>оказывающими</a:t>
            </a:r>
            <a:r>
              <a:rPr spc="5" dirty="0"/>
              <a:t> </a:t>
            </a:r>
            <a:r>
              <a:rPr dirty="0"/>
              <a:t>услуги по</a:t>
            </a:r>
            <a:r>
              <a:rPr spc="-5" dirty="0"/>
              <a:t> </a:t>
            </a:r>
            <a:r>
              <a:rPr dirty="0"/>
              <a:t>подготовке </a:t>
            </a:r>
            <a:r>
              <a:rPr spc="-10" dirty="0"/>
              <a:t>заявок, </a:t>
            </a:r>
            <a:r>
              <a:rPr dirty="0"/>
              <a:t>содействию</a:t>
            </a:r>
            <a:r>
              <a:rPr spc="-2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dirty="0"/>
              <a:t>«прохождении»</a:t>
            </a:r>
            <a:r>
              <a:rPr spc="-10" dirty="0"/>
              <a:t> </a:t>
            </a:r>
            <a:r>
              <a:rPr dirty="0"/>
              <a:t>заявок</a:t>
            </a:r>
            <a:r>
              <a:rPr spc="5" dirty="0"/>
              <a:t> </a:t>
            </a:r>
            <a:r>
              <a:rPr dirty="0"/>
              <a:t>и</a:t>
            </a:r>
            <a:r>
              <a:rPr spc="-10" dirty="0"/>
              <a:t> сдаче отчетности.</a:t>
            </a:r>
          </a:p>
          <a:p>
            <a:pPr marL="200660" marR="203200" algn="ctr">
              <a:lnSpc>
                <a:spcPct val="100000"/>
              </a:lnSpc>
            </a:pPr>
            <a:r>
              <a:rPr dirty="0"/>
              <a:t>Аккредитованных</a:t>
            </a:r>
            <a:r>
              <a:rPr spc="-55" dirty="0"/>
              <a:t> </a:t>
            </a:r>
            <a:r>
              <a:rPr dirty="0"/>
              <a:t>организаций</a:t>
            </a:r>
            <a:r>
              <a:rPr spc="-55" dirty="0"/>
              <a:t> </a:t>
            </a:r>
            <a:r>
              <a:rPr spc="-10" dirty="0"/>
              <a:t>подобного </a:t>
            </a:r>
            <a:r>
              <a:rPr dirty="0"/>
              <a:t>профиля</a:t>
            </a:r>
            <a:r>
              <a:rPr spc="-30" dirty="0"/>
              <a:t> </a:t>
            </a:r>
            <a:r>
              <a:rPr dirty="0"/>
              <a:t>при</a:t>
            </a:r>
            <a:r>
              <a:rPr spc="-20" dirty="0"/>
              <a:t> </a:t>
            </a:r>
            <a:r>
              <a:rPr dirty="0"/>
              <a:t>Фонде</a:t>
            </a:r>
            <a:r>
              <a:rPr spc="-25" dirty="0"/>
              <a:t> </a:t>
            </a:r>
            <a:r>
              <a:rPr spc="-20" dirty="0"/>
              <a:t>нет.</a:t>
            </a:r>
          </a:p>
          <a:p>
            <a:pPr marL="539750" marR="541020" indent="195580">
              <a:lnSpc>
                <a:spcPct val="100000"/>
              </a:lnSpc>
            </a:pPr>
            <a:r>
              <a:rPr dirty="0"/>
              <a:t>Фонд</a:t>
            </a:r>
            <a:r>
              <a:rPr spc="-10" dirty="0"/>
              <a:t> </a:t>
            </a:r>
            <a:r>
              <a:rPr dirty="0"/>
              <a:t>НЕ</a:t>
            </a:r>
            <a:r>
              <a:rPr spc="-15" dirty="0"/>
              <a:t> </a:t>
            </a:r>
            <a:r>
              <a:rPr dirty="0"/>
              <a:t>несет</a:t>
            </a:r>
            <a:r>
              <a:rPr spc="-5" dirty="0"/>
              <a:t> </a:t>
            </a:r>
            <a:r>
              <a:rPr spc="-10" dirty="0"/>
              <a:t>ответственности </a:t>
            </a:r>
            <a:r>
              <a:rPr dirty="0"/>
              <a:t>за</a:t>
            </a:r>
            <a:r>
              <a:rPr spc="-20" dirty="0"/>
              <a:t> </a:t>
            </a:r>
            <a:r>
              <a:rPr dirty="0"/>
              <a:t>деятельность</a:t>
            </a:r>
            <a:r>
              <a:rPr spc="-45" dirty="0"/>
              <a:t> </a:t>
            </a:r>
            <a:r>
              <a:rPr dirty="0"/>
              <a:t>таких</a:t>
            </a:r>
            <a:r>
              <a:rPr spc="-15" dirty="0"/>
              <a:t> </a:t>
            </a:r>
            <a:r>
              <a:rPr spc="-10" dirty="0"/>
              <a:t>организаций</a:t>
            </a:r>
          </a:p>
          <a:p>
            <a:pPr marL="137160" marR="137795" indent="-635" algn="ctr">
              <a:lnSpc>
                <a:spcPct val="100000"/>
              </a:lnSpc>
            </a:pPr>
            <a:r>
              <a:rPr dirty="0"/>
              <a:t>и</a:t>
            </a:r>
            <a:r>
              <a:rPr spc="-10" dirty="0"/>
              <a:t> </a:t>
            </a:r>
            <a:r>
              <a:rPr dirty="0"/>
              <a:t>заверяет,</a:t>
            </a:r>
            <a:r>
              <a:rPr spc="10" dirty="0"/>
              <a:t> </a:t>
            </a:r>
            <a:r>
              <a:rPr dirty="0"/>
              <a:t>что</a:t>
            </a:r>
            <a:r>
              <a:rPr spc="-5" dirty="0"/>
              <a:t> </a:t>
            </a:r>
            <a:r>
              <a:rPr dirty="0"/>
              <a:t>компании, </a:t>
            </a:r>
            <a:r>
              <a:rPr spc="-10" dirty="0"/>
              <a:t>гарантирующие </a:t>
            </a:r>
            <a:r>
              <a:rPr dirty="0"/>
              <a:t>успешное</a:t>
            </a:r>
            <a:r>
              <a:rPr spc="-40" dirty="0"/>
              <a:t> </a:t>
            </a:r>
            <a:r>
              <a:rPr dirty="0"/>
              <a:t>прохождение</a:t>
            </a:r>
            <a:r>
              <a:rPr spc="-35" dirty="0"/>
              <a:t> </a:t>
            </a:r>
            <a:r>
              <a:rPr dirty="0"/>
              <a:t>заявок,</a:t>
            </a:r>
            <a:r>
              <a:rPr spc="-5" dirty="0"/>
              <a:t> </a:t>
            </a:r>
            <a:r>
              <a:rPr dirty="0"/>
              <a:t>могут</a:t>
            </a:r>
            <a:r>
              <a:rPr spc="-25" dirty="0"/>
              <a:t> </a:t>
            </a:r>
            <a:r>
              <a:rPr spc="-20" dirty="0"/>
              <a:t>быть </a:t>
            </a:r>
            <a:r>
              <a:rPr dirty="0"/>
              <a:t>квалифицированы,</a:t>
            </a:r>
            <a:r>
              <a:rPr spc="5" dirty="0"/>
              <a:t> </a:t>
            </a:r>
            <a:r>
              <a:rPr dirty="0"/>
              <a:t>как</a:t>
            </a:r>
            <a:r>
              <a:rPr spc="10" dirty="0"/>
              <a:t> </a:t>
            </a:r>
            <a:r>
              <a:rPr spc="-10" dirty="0"/>
              <a:t>мошеннические</a:t>
            </a:r>
          </a:p>
          <a:p>
            <a:pPr marL="123825" marR="122555" algn="ctr">
              <a:lnSpc>
                <a:spcPct val="100000"/>
              </a:lnSpc>
            </a:pPr>
            <a:r>
              <a:rPr dirty="0"/>
              <a:t>и подлежат</a:t>
            </a:r>
            <a:r>
              <a:rPr spc="-5" dirty="0"/>
              <a:t> </a:t>
            </a:r>
            <a:r>
              <a:rPr dirty="0"/>
              <a:t>преследованию</a:t>
            </a:r>
            <a:r>
              <a:rPr spc="5" dirty="0"/>
              <a:t> </a:t>
            </a:r>
            <a:r>
              <a:rPr dirty="0"/>
              <a:t>в</a:t>
            </a:r>
            <a:r>
              <a:rPr spc="-10" dirty="0"/>
              <a:t> соответствии </a:t>
            </a:r>
            <a:r>
              <a:rPr dirty="0"/>
              <a:t>с</a:t>
            </a:r>
            <a:r>
              <a:rPr spc="-30" dirty="0"/>
              <a:t> </a:t>
            </a:r>
            <a:r>
              <a:rPr dirty="0"/>
              <a:t>действующим</a:t>
            </a:r>
            <a:r>
              <a:rPr spc="-15" dirty="0"/>
              <a:t> </a:t>
            </a:r>
            <a:r>
              <a:rPr spc="-10" dirty="0"/>
              <a:t>законодательством</a:t>
            </a: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C8AB62E-F8D8-DA68-D398-4DD8973CDC7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61229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5074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5979029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918460"/>
              <a:ext cx="5871210" cy="362026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49326" y="3516319"/>
            <a:ext cx="4514850" cy="233870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ЦЕЛЬ ПРОГРАММЫ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поддержка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проектов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молодых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инноваторов 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студентов,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аспирантов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молодых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ученых,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ct val="1100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итогам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реализации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которых будут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получены научно-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технические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результаты,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которые</a:t>
            </a:r>
            <a:endParaRPr sz="1600">
              <a:latin typeface="Tahoma"/>
              <a:cs typeface="Tahoma"/>
            </a:endParaRPr>
          </a:p>
          <a:p>
            <a:pPr marL="12700" marR="27305">
              <a:lnSpc>
                <a:spcPct val="110000"/>
              </a:lnSpc>
            </a:pP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могут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стать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основой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будущего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стартап-проекта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создания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стартапа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форме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малого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предприятия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96456" y="1406398"/>
            <a:ext cx="378079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Программа</a:t>
            </a:r>
            <a:r>
              <a:rPr sz="16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позволяет</a:t>
            </a:r>
            <a:r>
              <a:rPr sz="1600" spc="1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9033C"/>
                </a:solidFill>
                <a:latin typeface="Tahoma"/>
                <a:cs typeface="Tahoma"/>
              </a:rPr>
              <a:t>получить</a:t>
            </a:r>
            <a:r>
              <a:rPr sz="1600" b="1" spc="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9033C"/>
                </a:solidFill>
                <a:latin typeface="Tahoma"/>
                <a:cs typeface="Tahoma"/>
              </a:rPr>
              <a:t>грант </a:t>
            </a:r>
            <a:r>
              <a:rPr sz="1600" b="1" dirty="0">
                <a:solidFill>
                  <a:srgbClr val="09033C"/>
                </a:solidFill>
                <a:latin typeface="Tahoma"/>
                <a:cs typeface="Tahoma"/>
              </a:rPr>
              <a:t>для</a:t>
            </a:r>
            <a:r>
              <a:rPr sz="1600" b="1" spc="-3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9033C"/>
                </a:solidFill>
                <a:latin typeface="Tahoma"/>
                <a:cs typeface="Tahoma"/>
              </a:rPr>
              <a:t>проработки</a:t>
            </a:r>
            <a:r>
              <a:rPr sz="1600" b="1" spc="-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9033C"/>
                </a:solidFill>
                <a:latin typeface="Tahoma"/>
                <a:cs typeface="Tahoma"/>
              </a:rPr>
              <a:t>инновационного </a:t>
            </a:r>
            <a:r>
              <a:rPr sz="1600" b="1" dirty="0" err="1">
                <a:solidFill>
                  <a:srgbClr val="09033C"/>
                </a:solidFill>
                <a:latin typeface="Tahoma"/>
                <a:cs typeface="Tahoma"/>
              </a:rPr>
              <a:t>проекта</a:t>
            </a:r>
            <a:r>
              <a:rPr sz="1600" b="1" dirty="0">
                <a:solidFill>
                  <a:srgbClr val="09033C"/>
                </a:solidFill>
                <a:latin typeface="Tahoma"/>
                <a:cs typeface="Tahoma"/>
              </a:rPr>
              <a:t>,</a:t>
            </a:r>
            <a:r>
              <a:rPr lang="en-US" sz="1600" b="1" spc="44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dirty="0" err="1">
                <a:solidFill>
                  <a:srgbClr val="09033C"/>
                </a:solidFill>
                <a:latin typeface="Tahoma"/>
                <a:cs typeface="Tahoma"/>
              </a:rPr>
              <a:t>находящегося</a:t>
            </a:r>
            <a:r>
              <a:rPr sz="1600" spc="-3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в</a:t>
            </a:r>
            <a:r>
              <a:rPr sz="16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9033C"/>
                </a:solidFill>
                <a:latin typeface="Tahoma"/>
                <a:cs typeface="Tahoma"/>
              </a:rPr>
              <a:t>самой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ранней</a:t>
            </a:r>
            <a:r>
              <a:rPr sz="160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стадии</a:t>
            </a:r>
            <a:r>
              <a:rPr sz="1600" spc="-3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9033C"/>
                </a:solidFill>
                <a:latin typeface="Tahoma"/>
                <a:cs typeface="Tahoma"/>
              </a:rPr>
              <a:t>развития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77406" y="3484626"/>
            <a:ext cx="4321175" cy="246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Участник</a:t>
            </a:r>
            <a:r>
              <a:rPr sz="1600" spc="-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программы</a:t>
            </a:r>
            <a:r>
              <a:rPr sz="16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имеет</a:t>
            </a:r>
            <a:r>
              <a:rPr sz="1600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9033C"/>
                </a:solidFill>
                <a:latin typeface="Tahoma"/>
                <a:cs typeface="Tahoma"/>
              </a:rPr>
              <a:t>возможность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получить</a:t>
            </a:r>
            <a:r>
              <a:rPr sz="1600" spc="-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опыт</a:t>
            </a:r>
            <a:r>
              <a:rPr sz="1600" spc="-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реализации</a:t>
            </a:r>
            <a:r>
              <a:rPr sz="1600" spc="-3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9033C"/>
                </a:solidFill>
                <a:latin typeface="Tahoma"/>
                <a:cs typeface="Tahoma"/>
              </a:rPr>
              <a:t>самостоятельного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проекта,</a:t>
            </a:r>
            <a:r>
              <a:rPr sz="16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в</a:t>
            </a:r>
            <a:r>
              <a:rPr sz="1600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рамках</a:t>
            </a:r>
            <a:r>
              <a:rPr sz="1600" spc="-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которого</a:t>
            </a:r>
            <a:r>
              <a:rPr sz="1600" spc="-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может</a:t>
            </a:r>
            <a:r>
              <a:rPr sz="1600" spc="-1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9033C"/>
                </a:solidFill>
                <a:latin typeface="Tahoma"/>
                <a:cs typeface="Tahoma"/>
              </a:rPr>
              <a:t>быть</a:t>
            </a:r>
            <a:endParaRPr sz="1600" dirty="0">
              <a:latin typeface="Tahoma"/>
              <a:cs typeface="Tahoma"/>
            </a:endParaRPr>
          </a:p>
          <a:p>
            <a:pPr marL="12700" marR="509270">
              <a:lnSpc>
                <a:spcPct val="100000"/>
              </a:lnSpc>
            </a:pP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получен</a:t>
            </a:r>
            <a:r>
              <a:rPr sz="1600" spc="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9033C"/>
                </a:solidFill>
                <a:latin typeface="Tahoma"/>
                <a:cs typeface="Tahoma"/>
              </a:rPr>
              <a:t>научно-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технический</a:t>
            </a:r>
            <a:r>
              <a:rPr sz="1600" spc="1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9033C"/>
                </a:solidFill>
                <a:latin typeface="Tahoma"/>
                <a:cs typeface="Tahoma"/>
              </a:rPr>
              <a:t>результат,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имеющий</a:t>
            </a:r>
            <a:r>
              <a:rPr sz="160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9033C"/>
                </a:solidFill>
                <a:latin typeface="Tahoma"/>
                <a:cs typeface="Tahoma"/>
              </a:rPr>
              <a:t>потенциал</a:t>
            </a:r>
            <a:r>
              <a:rPr sz="1600" b="1" spc="-3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9033C"/>
                </a:solidFill>
                <a:latin typeface="Tahoma"/>
                <a:cs typeface="Tahoma"/>
              </a:rPr>
              <a:t>для</a:t>
            </a:r>
            <a:r>
              <a:rPr sz="1600" b="1" spc="-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9033C"/>
                </a:solidFill>
                <a:latin typeface="Tahoma"/>
                <a:cs typeface="Tahoma"/>
              </a:rPr>
              <a:t>последующей коммерциализации</a:t>
            </a:r>
            <a:endParaRPr sz="1600" b="1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Успешно</a:t>
            </a:r>
            <a:r>
              <a:rPr sz="1600" spc="-3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завершившие</a:t>
            </a:r>
            <a:r>
              <a:rPr sz="1600" spc="-3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проект</a:t>
            </a:r>
            <a:r>
              <a:rPr sz="16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9033C"/>
                </a:solidFill>
                <a:latin typeface="Tahoma"/>
                <a:cs typeface="Tahoma"/>
              </a:rPr>
              <a:t>имеют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преимущество</a:t>
            </a:r>
            <a:r>
              <a:rPr sz="1600" spc="-5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при</a:t>
            </a:r>
            <a:r>
              <a:rPr sz="1600" spc="-3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участии</a:t>
            </a:r>
            <a:r>
              <a:rPr sz="1600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в</a:t>
            </a:r>
            <a:r>
              <a:rPr sz="1600" spc="-3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конкурсе</a:t>
            </a:r>
            <a:r>
              <a:rPr sz="1600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9033C"/>
                </a:solidFill>
                <a:latin typeface="Tahoma"/>
                <a:cs typeface="Tahoma"/>
              </a:rPr>
              <a:t>Фонда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«Студенческий</a:t>
            </a:r>
            <a:r>
              <a:rPr sz="1600" spc="-8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9033C"/>
                </a:solidFill>
                <a:latin typeface="Tahoma"/>
                <a:cs typeface="Tahoma"/>
              </a:rPr>
              <a:t>стартап»</a:t>
            </a:r>
            <a:endParaRPr sz="1600" dirty="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0331" y="1374647"/>
            <a:ext cx="6027420" cy="1052830"/>
            <a:chOff x="370331" y="1374647"/>
            <a:chExt cx="6027420" cy="1052830"/>
          </a:xfrm>
        </p:grpSpPr>
        <p:sp>
          <p:nvSpPr>
            <p:cNvPr id="10" name="object 10"/>
            <p:cNvSpPr/>
            <p:nvPr/>
          </p:nvSpPr>
          <p:spPr>
            <a:xfrm>
              <a:off x="6369177" y="1429130"/>
              <a:ext cx="0" cy="969644"/>
            </a:xfrm>
            <a:custGeom>
              <a:avLst/>
              <a:gdLst/>
              <a:ahLst/>
              <a:cxnLst/>
              <a:rect l="l" t="t" r="r" b="b"/>
              <a:pathLst>
                <a:path h="969644">
                  <a:moveTo>
                    <a:pt x="0" y="0"/>
                  </a:moveTo>
                  <a:lnTo>
                    <a:pt x="0" y="969518"/>
                  </a:lnTo>
                </a:path>
              </a:pathLst>
            </a:custGeom>
            <a:ln w="57150">
              <a:solidFill>
                <a:srgbClr val="A74F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0331" y="1374647"/>
              <a:ext cx="1443990" cy="386080"/>
            </a:xfrm>
            <a:custGeom>
              <a:avLst/>
              <a:gdLst/>
              <a:ahLst/>
              <a:cxnLst/>
              <a:rect l="l" t="t" r="r" b="b"/>
              <a:pathLst>
                <a:path w="1443989" h="386080">
                  <a:moveTo>
                    <a:pt x="1379728" y="0"/>
                  </a:moveTo>
                  <a:lnTo>
                    <a:pt x="64261" y="0"/>
                  </a:lnTo>
                  <a:lnTo>
                    <a:pt x="39245" y="5058"/>
                  </a:lnTo>
                  <a:lnTo>
                    <a:pt x="18819" y="18843"/>
                  </a:lnTo>
                  <a:lnTo>
                    <a:pt x="5049" y="39272"/>
                  </a:lnTo>
                  <a:lnTo>
                    <a:pt x="0" y="64262"/>
                  </a:lnTo>
                  <a:lnTo>
                    <a:pt x="0" y="321310"/>
                  </a:lnTo>
                  <a:lnTo>
                    <a:pt x="5049" y="346299"/>
                  </a:lnTo>
                  <a:lnTo>
                    <a:pt x="18819" y="366728"/>
                  </a:lnTo>
                  <a:lnTo>
                    <a:pt x="39245" y="380513"/>
                  </a:lnTo>
                  <a:lnTo>
                    <a:pt x="64261" y="385572"/>
                  </a:lnTo>
                  <a:lnTo>
                    <a:pt x="1379728" y="385572"/>
                  </a:lnTo>
                  <a:lnTo>
                    <a:pt x="1404717" y="380513"/>
                  </a:lnTo>
                  <a:lnTo>
                    <a:pt x="1425146" y="366728"/>
                  </a:lnTo>
                  <a:lnTo>
                    <a:pt x="1438931" y="346299"/>
                  </a:lnTo>
                  <a:lnTo>
                    <a:pt x="1443990" y="321310"/>
                  </a:lnTo>
                  <a:lnTo>
                    <a:pt x="1443990" y="64262"/>
                  </a:lnTo>
                  <a:lnTo>
                    <a:pt x="1438931" y="39272"/>
                  </a:lnTo>
                  <a:lnTo>
                    <a:pt x="1425146" y="18843"/>
                  </a:lnTo>
                  <a:lnTo>
                    <a:pt x="1404717" y="5058"/>
                  </a:lnTo>
                  <a:lnTo>
                    <a:pt x="1379728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05384" y="1371091"/>
            <a:ext cx="3980815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УМНИК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200" cap="small" spc="-95" dirty="0">
                <a:solidFill>
                  <a:srgbClr val="6F2F9F"/>
                </a:solidFill>
                <a:latin typeface="Tahoma"/>
                <a:cs typeface="Tahoma"/>
              </a:rPr>
              <a:t>У</a:t>
            </a:r>
            <a:r>
              <a:rPr sz="2200" cap="small" spc="-95" dirty="0">
                <a:solidFill>
                  <a:srgbClr val="09033C"/>
                </a:solidFill>
                <a:latin typeface="Tahoma"/>
                <a:cs typeface="Tahoma"/>
              </a:rPr>
              <a:t>частник</a:t>
            </a:r>
            <a:r>
              <a:rPr sz="2200" cap="small" spc="-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2200" cap="small" spc="-10" dirty="0">
                <a:solidFill>
                  <a:srgbClr val="6F2F9F"/>
                </a:solidFill>
                <a:latin typeface="Tahoma"/>
                <a:cs typeface="Tahoma"/>
              </a:rPr>
              <a:t>М</a:t>
            </a:r>
            <a:r>
              <a:rPr sz="2200" cap="small" spc="-10" dirty="0">
                <a:solidFill>
                  <a:srgbClr val="09033C"/>
                </a:solidFill>
                <a:latin typeface="Tahoma"/>
                <a:cs typeface="Tahoma"/>
              </a:rPr>
              <a:t>олодежного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200" cap="small" spc="-110" dirty="0">
                <a:solidFill>
                  <a:srgbClr val="6F2F9F"/>
                </a:solidFill>
                <a:latin typeface="Tahoma"/>
                <a:cs typeface="Tahoma"/>
              </a:rPr>
              <a:t>Н</a:t>
            </a:r>
            <a:r>
              <a:rPr sz="2200" cap="small" spc="-110" dirty="0">
                <a:solidFill>
                  <a:srgbClr val="09033C"/>
                </a:solidFill>
                <a:latin typeface="Tahoma"/>
                <a:cs typeface="Tahoma"/>
              </a:rPr>
              <a:t>аучно-</a:t>
            </a:r>
            <a:r>
              <a:rPr sz="2200" cap="small" spc="-100" dirty="0">
                <a:solidFill>
                  <a:srgbClr val="6F2F9F"/>
                </a:solidFill>
                <a:latin typeface="Tahoma"/>
                <a:cs typeface="Tahoma"/>
              </a:rPr>
              <a:t>И</a:t>
            </a:r>
            <a:r>
              <a:rPr sz="2200" cap="small" spc="-100" dirty="0">
                <a:solidFill>
                  <a:srgbClr val="09033C"/>
                </a:solidFill>
                <a:latin typeface="Tahoma"/>
                <a:cs typeface="Tahoma"/>
              </a:rPr>
              <a:t>нновационного</a:t>
            </a:r>
            <a:r>
              <a:rPr sz="2200" cap="small" spc="1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2200" cap="small" spc="-125" dirty="0">
                <a:solidFill>
                  <a:srgbClr val="6F2F9F"/>
                </a:solidFill>
                <a:latin typeface="Tahoma"/>
                <a:cs typeface="Tahoma"/>
              </a:rPr>
              <a:t>К</a:t>
            </a:r>
            <a:r>
              <a:rPr sz="2200" cap="small" spc="-125" dirty="0">
                <a:solidFill>
                  <a:srgbClr val="09033C"/>
                </a:solidFill>
                <a:latin typeface="Tahoma"/>
                <a:cs typeface="Tahoma"/>
              </a:rPr>
              <a:t>онкурса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О</a:t>
            </a:r>
            <a:r>
              <a:rPr spc="-25" dirty="0"/>
              <a:t> </a:t>
            </a:r>
            <a:r>
              <a:rPr spc="-10" dirty="0"/>
              <a:t>ПРОГРАММЕ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0" y="123444"/>
            <a:ext cx="12192000" cy="6734809"/>
            <a:chOff x="0" y="123444"/>
            <a:chExt cx="12192000" cy="6734809"/>
          </a:xfrm>
        </p:grpSpPr>
        <p:sp>
          <p:nvSpPr>
            <p:cNvPr id="15" name="object 15"/>
            <p:cNvSpPr/>
            <p:nvPr/>
          </p:nvSpPr>
          <p:spPr>
            <a:xfrm>
              <a:off x="0" y="6739888"/>
              <a:ext cx="12192000" cy="118110"/>
            </a:xfrm>
            <a:custGeom>
              <a:avLst/>
              <a:gdLst/>
              <a:ahLst/>
              <a:cxnLst/>
              <a:rect l="l" t="t" r="r" b="b"/>
              <a:pathLst>
                <a:path w="12192000" h="118109">
                  <a:moveTo>
                    <a:pt x="12192000" y="0"/>
                  </a:moveTo>
                  <a:lnTo>
                    <a:pt x="0" y="0"/>
                  </a:lnTo>
                  <a:lnTo>
                    <a:pt x="0" y="118109"/>
                  </a:lnTo>
                  <a:lnTo>
                    <a:pt x="12192000" y="11810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26673" y="154686"/>
              <a:ext cx="1270253" cy="6355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46347" y="2452116"/>
              <a:ext cx="1526286" cy="152628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54496" y="3541014"/>
              <a:ext cx="228600" cy="2857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54496" y="5212079"/>
              <a:ext cx="228600" cy="2857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44646" y="123444"/>
              <a:ext cx="1725929" cy="485393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39">
              <a:lnSpc>
                <a:spcPts val="1340"/>
              </a:lnSpc>
            </a:pPr>
            <a:fld id="{81D60167-4931-47E6-BA6A-407CBD079E47}" type="slidenum">
              <a:rPr dirty="0">
                <a:solidFill>
                  <a:srgbClr val="CA96FD"/>
                </a:solidFill>
              </a:rPr>
              <a:t>2</a:t>
            </a:fld>
            <a:endParaRPr dirty="0">
              <a:solidFill>
                <a:srgbClr val="CA96FD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A44AA0D-8B81-B535-520D-37F98FFF141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45429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51354"/>
              <a:ext cx="12192000" cy="440664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507729" y="1918716"/>
              <a:ext cx="2797303" cy="4135120"/>
            </a:xfrm>
            <a:custGeom>
              <a:avLst/>
              <a:gdLst/>
              <a:ahLst/>
              <a:cxnLst/>
              <a:rect l="l" t="t" r="r" b="b"/>
              <a:pathLst>
                <a:path w="2467609" h="4135120">
                  <a:moveTo>
                    <a:pt x="2135886" y="0"/>
                  </a:moveTo>
                  <a:lnTo>
                    <a:pt x="331470" y="0"/>
                  </a:lnTo>
                  <a:lnTo>
                    <a:pt x="282472" y="3592"/>
                  </a:lnTo>
                  <a:lnTo>
                    <a:pt x="235712" y="14028"/>
                  </a:lnTo>
                  <a:lnTo>
                    <a:pt x="191701" y="30796"/>
                  </a:lnTo>
                  <a:lnTo>
                    <a:pt x="150950" y="53384"/>
                  </a:lnTo>
                  <a:lnTo>
                    <a:pt x="113973" y="81280"/>
                  </a:lnTo>
                  <a:lnTo>
                    <a:pt x="81280" y="113973"/>
                  </a:lnTo>
                  <a:lnTo>
                    <a:pt x="53384" y="150950"/>
                  </a:lnTo>
                  <a:lnTo>
                    <a:pt x="30796" y="191701"/>
                  </a:lnTo>
                  <a:lnTo>
                    <a:pt x="14028" y="235712"/>
                  </a:lnTo>
                  <a:lnTo>
                    <a:pt x="3592" y="282472"/>
                  </a:lnTo>
                  <a:lnTo>
                    <a:pt x="0" y="331470"/>
                  </a:lnTo>
                  <a:lnTo>
                    <a:pt x="0" y="3803192"/>
                  </a:lnTo>
                  <a:lnTo>
                    <a:pt x="3592" y="3852169"/>
                  </a:lnTo>
                  <a:lnTo>
                    <a:pt x="14028" y="3898913"/>
                  </a:lnTo>
                  <a:lnTo>
                    <a:pt x="30796" y="3942913"/>
                  </a:lnTo>
                  <a:lnTo>
                    <a:pt x="53384" y="3983657"/>
                  </a:lnTo>
                  <a:lnTo>
                    <a:pt x="81280" y="4020631"/>
                  </a:lnTo>
                  <a:lnTo>
                    <a:pt x="113973" y="4053322"/>
                  </a:lnTo>
                  <a:lnTo>
                    <a:pt x="150950" y="4081220"/>
                  </a:lnTo>
                  <a:lnTo>
                    <a:pt x="191701" y="4103810"/>
                  </a:lnTo>
                  <a:lnTo>
                    <a:pt x="235712" y="4120580"/>
                  </a:lnTo>
                  <a:lnTo>
                    <a:pt x="282472" y="4131018"/>
                  </a:lnTo>
                  <a:lnTo>
                    <a:pt x="331470" y="4134612"/>
                  </a:lnTo>
                  <a:lnTo>
                    <a:pt x="2135886" y="4134612"/>
                  </a:lnTo>
                  <a:lnTo>
                    <a:pt x="2184883" y="4131018"/>
                  </a:lnTo>
                  <a:lnTo>
                    <a:pt x="2231643" y="4120580"/>
                  </a:lnTo>
                  <a:lnTo>
                    <a:pt x="2275654" y="4103810"/>
                  </a:lnTo>
                  <a:lnTo>
                    <a:pt x="2316405" y="4081220"/>
                  </a:lnTo>
                  <a:lnTo>
                    <a:pt x="2353382" y="4053322"/>
                  </a:lnTo>
                  <a:lnTo>
                    <a:pt x="2386075" y="4020631"/>
                  </a:lnTo>
                  <a:lnTo>
                    <a:pt x="2413971" y="3983657"/>
                  </a:lnTo>
                  <a:lnTo>
                    <a:pt x="2436559" y="3942913"/>
                  </a:lnTo>
                  <a:lnTo>
                    <a:pt x="2453327" y="3898913"/>
                  </a:lnTo>
                  <a:lnTo>
                    <a:pt x="2463763" y="3852169"/>
                  </a:lnTo>
                  <a:lnTo>
                    <a:pt x="2467355" y="3803192"/>
                  </a:lnTo>
                  <a:lnTo>
                    <a:pt x="2467355" y="331470"/>
                  </a:lnTo>
                  <a:lnTo>
                    <a:pt x="2463763" y="282472"/>
                  </a:lnTo>
                  <a:lnTo>
                    <a:pt x="2453327" y="235712"/>
                  </a:lnTo>
                  <a:lnTo>
                    <a:pt x="2436559" y="191701"/>
                  </a:lnTo>
                  <a:lnTo>
                    <a:pt x="2413971" y="150950"/>
                  </a:lnTo>
                  <a:lnTo>
                    <a:pt x="2386075" y="113973"/>
                  </a:lnTo>
                  <a:lnTo>
                    <a:pt x="2353382" y="81280"/>
                  </a:lnTo>
                  <a:lnTo>
                    <a:pt x="2316405" y="53384"/>
                  </a:lnTo>
                  <a:lnTo>
                    <a:pt x="2275654" y="30796"/>
                  </a:lnTo>
                  <a:lnTo>
                    <a:pt x="2231643" y="14028"/>
                  </a:lnTo>
                  <a:lnTo>
                    <a:pt x="2184883" y="3592"/>
                  </a:lnTo>
                  <a:lnTo>
                    <a:pt x="2135886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4568" y="1923287"/>
              <a:ext cx="7636509" cy="4135120"/>
            </a:xfrm>
            <a:custGeom>
              <a:avLst/>
              <a:gdLst/>
              <a:ahLst/>
              <a:cxnLst/>
              <a:rect l="l" t="t" r="r" b="b"/>
              <a:pathLst>
                <a:path w="7636509" h="4135120">
                  <a:moveTo>
                    <a:pt x="2467356" y="331470"/>
                  </a:moveTo>
                  <a:lnTo>
                    <a:pt x="2463762" y="282473"/>
                  </a:lnTo>
                  <a:lnTo>
                    <a:pt x="2453322" y="235724"/>
                  </a:lnTo>
                  <a:lnTo>
                    <a:pt x="2436558" y="191706"/>
                  </a:lnTo>
                  <a:lnTo>
                    <a:pt x="2413965" y="150952"/>
                  </a:lnTo>
                  <a:lnTo>
                    <a:pt x="2386063" y="113982"/>
                  </a:lnTo>
                  <a:lnTo>
                    <a:pt x="2353373" y="81292"/>
                  </a:lnTo>
                  <a:lnTo>
                    <a:pt x="2316403" y="53390"/>
                  </a:lnTo>
                  <a:lnTo>
                    <a:pt x="2275649" y="30797"/>
                  </a:lnTo>
                  <a:lnTo>
                    <a:pt x="2231631" y="14033"/>
                  </a:lnTo>
                  <a:lnTo>
                    <a:pt x="2184882" y="3594"/>
                  </a:lnTo>
                  <a:lnTo>
                    <a:pt x="2135886" y="0"/>
                  </a:lnTo>
                  <a:lnTo>
                    <a:pt x="331419" y="0"/>
                  </a:lnTo>
                  <a:lnTo>
                    <a:pt x="282435" y="3594"/>
                  </a:lnTo>
                  <a:lnTo>
                    <a:pt x="235686" y="14033"/>
                  </a:lnTo>
                  <a:lnTo>
                    <a:pt x="191693" y="30797"/>
                  </a:lnTo>
                  <a:lnTo>
                    <a:pt x="150952" y="53390"/>
                  </a:lnTo>
                  <a:lnTo>
                    <a:pt x="113969" y="81292"/>
                  </a:lnTo>
                  <a:lnTo>
                    <a:pt x="81280" y="113982"/>
                  </a:lnTo>
                  <a:lnTo>
                    <a:pt x="53390" y="150952"/>
                  </a:lnTo>
                  <a:lnTo>
                    <a:pt x="30797" y="191706"/>
                  </a:lnTo>
                  <a:lnTo>
                    <a:pt x="14020" y="235724"/>
                  </a:lnTo>
                  <a:lnTo>
                    <a:pt x="3581" y="282473"/>
                  </a:lnTo>
                  <a:lnTo>
                    <a:pt x="0" y="331470"/>
                  </a:lnTo>
                  <a:lnTo>
                    <a:pt x="0" y="3803192"/>
                  </a:lnTo>
                  <a:lnTo>
                    <a:pt x="3581" y="3852176"/>
                  </a:lnTo>
                  <a:lnTo>
                    <a:pt x="14020" y="3898925"/>
                  </a:lnTo>
                  <a:lnTo>
                    <a:pt x="30797" y="3942918"/>
                  </a:lnTo>
                  <a:lnTo>
                    <a:pt x="53390" y="3983659"/>
                  </a:lnTo>
                  <a:lnTo>
                    <a:pt x="81280" y="4020642"/>
                  </a:lnTo>
                  <a:lnTo>
                    <a:pt x="113969" y="4053332"/>
                  </a:lnTo>
                  <a:lnTo>
                    <a:pt x="150952" y="4081221"/>
                  </a:lnTo>
                  <a:lnTo>
                    <a:pt x="191693" y="4103814"/>
                  </a:lnTo>
                  <a:lnTo>
                    <a:pt x="235686" y="4120591"/>
                  </a:lnTo>
                  <a:lnTo>
                    <a:pt x="282435" y="4131030"/>
                  </a:lnTo>
                  <a:lnTo>
                    <a:pt x="331419" y="4134612"/>
                  </a:lnTo>
                  <a:lnTo>
                    <a:pt x="2135886" y="4134612"/>
                  </a:lnTo>
                  <a:lnTo>
                    <a:pt x="2184882" y="4131030"/>
                  </a:lnTo>
                  <a:lnTo>
                    <a:pt x="2231631" y="4120591"/>
                  </a:lnTo>
                  <a:lnTo>
                    <a:pt x="2275649" y="4103814"/>
                  </a:lnTo>
                  <a:lnTo>
                    <a:pt x="2316403" y="4081221"/>
                  </a:lnTo>
                  <a:lnTo>
                    <a:pt x="2353373" y="4053332"/>
                  </a:lnTo>
                  <a:lnTo>
                    <a:pt x="2386063" y="4020642"/>
                  </a:lnTo>
                  <a:lnTo>
                    <a:pt x="2413965" y="3983659"/>
                  </a:lnTo>
                  <a:lnTo>
                    <a:pt x="2436558" y="3942918"/>
                  </a:lnTo>
                  <a:lnTo>
                    <a:pt x="2453322" y="3898925"/>
                  </a:lnTo>
                  <a:lnTo>
                    <a:pt x="2463762" y="3852176"/>
                  </a:lnTo>
                  <a:lnTo>
                    <a:pt x="2467356" y="3803192"/>
                  </a:lnTo>
                  <a:lnTo>
                    <a:pt x="2467356" y="331470"/>
                  </a:lnTo>
                  <a:close/>
                </a:path>
                <a:path w="7636509" h="4135120">
                  <a:moveTo>
                    <a:pt x="5051298" y="331470"/>
                  </a:moveTo>
                  <a:lnTo>
                    <a:pt x="5047704" y="282473"/>
                  </a:lnTo>
                  <a:lnTo>
                    <a:pt x="5037264" y="235724"/>
                  </a:lnTo>
                  <a:lnTo>
                    <a:pt x="5020500" y="191706"/>
                  </a:lnTo>
                  <a:lnTo>
                    <a:pt x="4997907" y="150952"/>
                  </a:lnTo>
                  <a:lnTo>
                    <a:pt x="4970005" y="113982"/>
                  </a:lnTo>
                  <a:lnTo>
                    <a:pt x="4937315" y="81292"/>
                  </a:lnTo>
                  <a:lnTo>
                    <a:pt x="4900346" y="53390"/>
                  </a:lnTo>
                  <a:lnTo>
                    <a:pt x="4859591" y="30797"/>
                  </a:lnTo>
                  <a:lnTo>
                    <a:pt x="4815573" y="14033"/>
                  </a:lnTo>
                  <a:lnTo>
                    <a:pt x="4768824" y="3594"/>
                  </a:lnTo>
                  <a:lnTo>
                    <a:pt x="4719828" y="0"/>
                  </a:lnTo>
                  <a:lnTo>
                    <a:pt x="2915412" y="0"/>
                  </a:lnTo>
                  <a:lnTo>
                    <a:pt x="2866402" y="3594"/>
                  </a:lnTo>
                  <a:lnTo>
                    <a:pt x="2819654" y="14033"/>
                  </a:lnTo>
                  <a:lnTo>
                    <a:pt x="2775635" y="30797"/>
                  </a:lnTo>
                  <a:lnTo>
                    <a:pt x="2734881" y="53390"/>
                  </a:lnTo>
                  <a:lnTo>
                    <a:pt x="2697911" y="81292"/>
                  </a:lnTo>
                  <a:lnTo>
                    <a:pt x="2665222" y="113982"/>
                  </a:lnTo>
                  <a:lnTo>
                    <a:pt x="2637320" y="150952"/>
                  </a:lnTo>
                  <a:lnTo>
                    <a:pt x="2614726" y="191706"/>
                  </a:lnTo>
                  <a:lnTo>
                    <a:pt x="2597962" y="235724"/>
                  </a:lnTo>
                  <a:lnTo>
                    <a:pt x="2587523" y="282473"/>
                  </a:lnTo>
                  <a:lnTo>
                    <a:pt x="2583942" y="331470"/>
                  </a:lnTo>
                  <a:lnTo>
                    <a:pt x="2583942" y="3803192"/>
                  </a:lnTo>
                  <a:lnTo>
                    <a:pt x="2587523" y="3852176"/>
                  </a:lnTo>
                  <a:lnTo>
                    <a:pt x="2597962" y="3898925"/>
                  </a:lnTo>
                  <a:lnTo>
                    <a:pt x="2614726" y="3942918"/>
                  </a:lnTo>
                  <a:lnTo>
                    <a:pt x="2637320" y="3983659"/>
                  </a:lnTo>
                  <a:lnTo>
                    <a:pt x="2665222" y="4020642"/>
                  </a:lnTo>
                  <a:lnTo>
                    <a:pt x="2697911" y="4053332"/>
                  </a:lnTo>
                  <a:lnTo>
                    <a:pt x="2734881" y="4081221"/>
                  </a:lnTo>
                  <a:lnTo>
                    <a:pt x="2775635" y="4103814"/>
                  </a:lnTo>
                  <a:lnTo>
                    <a:pt x="2819654" y="4120591"/>
                  </a:lnTo>
                  <a:lnTo>
                    <a:pt x="2866402" y="4131030"/>
                  </a:lnTo>
                  <a:lnTo>
                    <a:pt x="2915412" y="4134612"/>
                  </a:lnTo>
                  <a:lnTo>
                    <a:pt x="4719828" y="4134612"/>
                  </a:lnTo>
                  <a:lnTo>
                    <a:pt x="4768824" y="4131030"/>
                  </a:lnTo>
                  <a:lnTo>
                    <a:pt x="4815573" y="4120591"/>
                  </a:lnTo>
                  <a:lnTo>
                    <a:pt x="4859591" y="4103814"/>
                  </a:lnTo>
                  <a:lnTo>
                    <a:pt x="4900346" y="4081221"/>
                  </a:lnTo>
                  <a:lnTo>
                    <a:pt x="4937315" y="4053332"/>
                  </a:lnTo>
                  <a:lnTo>
                    <a:pt x="4970005" y="4020642"/>
                  </a:lnTo>
                  <a:lnTo>
                    <a:pt x="4997907" y="3983659"/>
                  </a:lnTo>
                  <a:lnTo>
                    <a:pt x="5020500" y="3942918"/>
                  </a:lnTo>
                  <a:lnTo>
                    <a:pt x="5037264" y="3898925"/>
                  </a:lnTo>
                  <a:lnTo>
                    <a:pt x="5047704" y="3852176"/>
                  </a:lnTo>
                  <a:lnTo>
                    <a:pt x="5051298" y="3803192"/>
                  </a:lnTo>
                  <a:lnTo>
                    <a:pt x="5051298" y="331470"/>
                  </a:lnTo>
                  <a:close/>
                </a:path>
                <a:path w="7636509" h="4135120">
                  <a:moveTo>
                    <a:pt x="7636002" y="331470"/>
                  </a:moveTo>
                  <a:lnTo>
                    <a:pt x="7632395" y="282511"/>
                  </a:lnTo>
                  <a:lnTo>
                    <a:pt x="7621956" y="235762"/>
                  </a:lnTo>
                  <a:lnTo>
                    <a:pt x="7605179" y="191757"/>
                  </a:lnTo>
                  <a:lnTo>
                    <a:pt x="7582573" y="151015"/>
                  </a:lnTo>
                  <a:lnTo>
                    <a:pt x="7554671" y="114033"/>
                  </a:lnTo>
                  <a:lnTo>
                    <a:pt x="7521969" y="81330"/>
                  </a:lnTo>
                  <a:lnTo>
                    <a:pt x="7484986" y="53428"/>
                  </a:lnTo>
                  <a:lnTo>
                    <a:pt x="7444245" y="30822"/>
                  </a:lnTo>
                  <a:lnTo>
                    <a:pt x="7400239" y="14046"/>
                  </a:lnTo>
                  <a:lnTo>
                    <a:pt x="7353490" y="3606"/>
                  </a:lnTo>
                  <a:lnTo>
                    <a:pt x="7304532" y="0"/>
                  </a:lnTo>
                  <a:lnTo>
                    <a:pt x="5499354" y="0"/>
                  </a:lnTo>
                  <a:lnTo>
                    <a:pt x="5450383" y="3606"/>
                  </a:lnTo>
                  <a:lnTo>
                    <a:pt x="5403634" y="14046"/>
                  </a:lnTo>
                  <a:lnTo>
                    <a:pt x="5359628" y="30822"/>
                  </a:lnTo>
                  <a:lnTo>
                    <a:pt x="5318887" y="53428"/>
                  </a:lnTo>
                  <a:lnTo>
                    <a:pt x="5281904" y="81330"/>
                  </a:lnTo>
                  <a:lnTo>
                    <a:pt x="5249202" y="114033"/>
                  </a:lnTo>
                  <a:lnTo>
                    <a:pt x="5221300" y="151015"/>
                  </a:lnTo>
                  <a:lnTo>
                    <a:pt x="5198694" y="191757"/>
                  </a:lnTo>
                  <a:lnTo>
                    <a:pt x="5181917" y="235762"/>
                  </a:lnTo>
                  <a:lnTo>
                    <a:pt x="5171478" y="282511"/>
                  </a:lnTo>
                  <a:lnTo>
                    <a:pt x="5167884" y="331470"/>
                  </a:lnTo>
                  <a:lnTo>
                    <a:pt x="5167884" y="3803091"/>
                  </a:lnTo>
                  <a:lnTo>
                    <a:pt x="5171478" y="3852087"/>
                  </a:lnTo>
                  <a:lnTo>
                    <a:pt x="5181917" y="3898849"/>
                  </a:lnTo>
                  <a:lnTo>
                    <a:pt x="5198694" y="3942854"/>
                  </a:lnTo>
                  <a:lnTo>
                    <a:pt x="5221300" y="3983609"/>
                  </a:lnTo>
                  <a:lnTo>
                    <a:pt x="5249202" y="4020604"/>
                  </a:lnTo>
                  <a:lnTo>
                    <a:pt x="5281904" y="4053306"/>
                  </a:lnTo>
                  <a:lnTo>
                    <a:pt x="5318887" y="4081208"/>
                  </a:lnTo>
                  <a:lnTo>
                    <a:pt x="5359628" y="4103801"/>
                  </a:lnTo>
                  <a:lnTo>
                    <a:pt x="5403634" y="4120578"/>
                  </a:lnTo>
                  <a:lnTo>
                    <a:pt x="5450383" y="4131018"/>
                  </a:lnTo>
                  <a:lnTo>
                    <a:pt x="5499354" y="4134612"/>
                  </a:lnTo>
                  <a:lnTo>
                    <a:pt x="7304532" y="4134612"/>
                  </a:lnTo>
                  <a:lnTo>
                    <a:pt x="7353490" y="4131018"/>
                  </a:lnTo>
                  <a:lnTo>
                    <a:pt x="7400239" y="4120578"/>
                  </a:lnTo>
                  <a:lnTo>
                    <a:pt x="7444245" y="4103801"/>
                  </a:lnTo>
                  <a:lnTo>
                    <a:pt x="7484986" y="4081208"/>
                  </a:lnTo>
                  <a:lnTo>
                    <a:pt x="7521969" y="4053306"/>
                  </a:lnTo>
                  <a:lnTo>
                    <a:pt x="7554671" y="4020604"/>
                  </a:lnTo>
                  <a:lnTo>
                    <a:pt x="7582573" y="3983609"/>
                  </a:lnTo>
                  <a:lnTo>
                    <a:pt x="7605179" y="3942854"/>
                  </a:lnTo>
                  <a:lnTo>
                    <a:pt x="7621956" y="3898849"/>
                  </a:lnTo>
                  <a:lnTo>
                    <a:pt x="7632395" y="3852087"/>
                  </a:lnTo>
                  <a:lnTo>
                    <a:pt x="7636002" y="3803091"/>
                  </a:lnTo>
                  <a:lnTo>
                    <a:pt x="7636002" y="33147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2864" y="188213"/>
              <a:ext cx="1265681" cy="6339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6967" y="5215128"/>
              <a:ext cx="2160270" cy="44196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96669" y="5285232"/>
            <a:ext cx="1341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  <a:hlinkClick r:id="rId6"/>
              </a:rPr>
              <a:t>www.fasie.ru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0122" y="2138172"/>
            <a:ext cx="1477010" cy="3098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50" b="1" dirty="0">
                <a:solidFill>
                  <a:srgbClr val="FFFFFF"/>
                </a:solidFill>
                <a:latin typeface="Tahoma"/>
                <a:cs typeface="Tahoma"/>
              </a:rPr>
              <a:t>Сайт</a:t>
            </a:r>
            <a:r>
              <a:rPr sz="185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50" b="1" spc="-20" dirty="0">
                <a:solidFill>
                  <a:srgbClr val="FFFFFF"/>
                </a:solidFill>
                <a:latin typeface="Tahoma"/>
                <a:cs typeface="Tahoma"/>
              </a:rPr>
              <a:t>Фонда</a:t>
            </a:r>
            <a:endParaRPr sz="1850" dirty="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28522" y="3168395"/>
            <a:ext cx="4528565" cy="2488692"/>
            <a:chOff x="1128522" y="3168395"/>
            <a:chExt cx="4528565" cy="2488692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8522" y="3168395"/>
              <a:ext cx="1678686" cy="167868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7579" y="5215127"/>
              <a:ext cx="2159508" cy="44196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588258" y="2140713"/>
            <a:ext cx="1948814" cy="88165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50" b="1" dirty="0">
                <a:solidFill>
                  <a:srgbClr val="FFFFFF"/>
                </a:solidFill>
                <a:latin typeface="Tahoma"/>
                <a:cs typeface="Tahoma"/>
              </a:rPr>
              <a:t>Telegram</a:t>
            </a:r>
            <a:r>
              <a:rPr lang="ru-RU" sz="1850" b="1" spc="-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850" b="1" spc="-10" dirty="0" err="1">
                <a:solidFill>
                  <a:srgbClr val="FFFFFF"/>
                </a:solidFill>
                <a:latin typeface="Tahoma"/>
                <a:cs typeface="Tahoma"/>
              </a:rPr>
              <a:t>канал</a:t>
            </a:r>
            <a:endParaRPr lang="ru-RU" sz="1850" b="1" spc="-1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850" b="1" spc="-10" dirty="0">
                <a:solidFill>
                  <a:srgbClr val="FFFFFF"/>
                </a:solidFill>
                <a:latin typeface="Tahoma"/>
                <a:cs typeface="Tahoma"/>
              </a:rPr>
              <a:t>Кузбасского Технопарка</a:t>
            </a:r>
            <a:endParaRPr sz="185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88258" y="5285232"/>
            <a:ext cx="194881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 err="1">
                <a:solidFill>
                  <a:srgbClr val="FFFFFF"/>
                </a:solidFill>
                <a:latin typeface="Tahoma"/>
                <a:cs typeface="Tahoma"/>
              </a:rPr>
              <a:t>t.me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lang="en-US" sz="1800" spc="-10" dirty="0">
                <a:solidFill>
                  <a:srgbClr val="FFFFFF"/>
                </a:solidFill>
                <a:latin typeface="Tahoma"/>
                <a:cs typeface="Tahoma"/>
              </a:rPr>
              <a:t>tech</a:t>
            </a:r>
            <a:r>
              <a:rPr lang="en" sz="1800" dirty="0">
                <a:solidFill>
                  <a:srgbClr val="FFFFFF"/>
                </a:solidFill>
                <a:latin typeface="Tahoma"/>
                <a:cs typeface="Tahoma"/>
              </a:rPr>
              <a:t>nopark42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29197" y="2138172"/>
            <a:ext cx="2265680" cy="86882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1850" b="1" dirty="0">
                <a:solidFill>
                  <a:srgbClr val="FFFFFF"/>
                </a:solidFill>
                <a:latin typeface="Tahoma"/>
                <a:cs typeface="Tahoma"/>
              </a:rPr>
              <a:t>Канал</a:t>
            </a:r>
            <a:r>
              <a:rPr lang="ru-RU" sz="185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1850" b="1" spc="-20" dirty="0">
                <a:solidFill>
                  <a:srgbClr val="FFFFFF"/>
                </a:solidFill>
                <a:latin typeface="Tahoma"/>
                <a:cs typeface="Tahoma"/>
              </a:rPr>
              <a:t>МАКС Кузбасского Технопарка</a:t>
            </a:r>
            <a:endParaRPr lang="ru-RU" sz="1850" dirty="0">
              <a:latin typeface="Tahoma"/>
              <a:cs typeface="Tahom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51803" y="5215127"/>
            <a:ext cx="2160270" cy="44196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674993" y="5280659"/>
            <a:ext cx="97917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 err="1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lang="en-US" sz="1800" spc="-10" dirty="0" err="1">
                <a:solidFill>
                  <a:srgbClr val="FFFFFF"/>
                </a:solidFill>
                <a:latin typeface="Tahoma"/>
                <a:cs typeface="Tahoma"/>
              </a:rPr>
              <a:t>ax.ru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90076" y="2133600"/>
            <a:ext cx="1677924" cy="58413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850" b="1" dirty="0">
                <a:solidFill>
                  <a:srgbClr val="FFFFFF"/>
                </a:solidFill>
                <a:latin typeface="Tahoma"/>
                <a:cs typeface="Tahoma"/>
              </a:rPr>
              <a:t>Координатор в Кузбассе</a:t>
            </a:r>
            <a:endParaRPr sz="1850" dirty="0">
              <a:latin typeface="Tahoma"/>
              <a:cs typeface="Tahoma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56319" y="5210555"/>
            <a:ext cx="2160270" cy="44195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8863838" y="5280659"/>
            <a:ext cx="17456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max</a:t>
            </a:r>
            <a:r>
              <a:rPr lang="ru-RU" spc="-1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en-US" spc="-10" dirty="0">
                <a:solidFill>
                  <a:srgbClr val="FFFFFF"/>
                </a:solidFill>
                <a:latin typeface="Tahoma"/>
                <a:cs typeface="Tahoma"/>
              </a:rPr>
              <a:t>telegram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D0A42060-C8D0-C729-1C97-422CEE1B6B21}"/>
              </a:ext>
            </a:extLst>
          </p:cNvPr>
          <p:cNvSpPr txBox="1">
            <a:spLocks/>
          </p:cNvSpPr>
          <p:nvPr/>
        </p:nvSpPr>
        <p:spPr>
          <a:xfrm>
            <a:off x="358647" y="224282"/>
            <a:ext cx="536257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4000" dirty="0">
                <a:solidFill>
                  <a:schemeClr val="bg1"/>
                </a:solidFill>
              </a:rPr>
              <a:t>КОНТАКТЫ</a:t>
            </a:r>
            <a:endParaRPr lang="ru-RU" sz="3600" spc="-10" dirty="0">
              <a:solidFill>
                <a:schemeClr val="bg1"/>
              </a:solidFill>
            </a:endParaRPr>
          </a:p>
        </p:txBody>
      </p:sp>
      <p:sp>
        <p:nvSpPr>
          <p:cNvPr id="32" name="object 26">
            <a:extLst>
              <a:ext uri="{FF2B5EF4-FFF2-40B4-BE49-F238E27FC236}">
                <a16:creationId xmlns:a16="http://schemas.microsoft.com/office/drawing/2014/main" id="{F044A053-4128-09D5-70C4-523BA428FAA8}"/>
              </a:ext>
            </a:extLst>
          </p:cNvPr>
          <p:cNvSpPr txBox="1"/>
          <p:nvPr/>
        </p:nvSpPr>
        <p:spPr>
          <a:xfrm>
            <a:off x="8656318" y="3168395"/>
            <a:ext cx="2648713" cy="173573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1850" b="1" dirty="0">
                <a:solidFill>
                  <a:srgbClr val="FFFFFF"/>
                </a:solidFill>
                <a:latin typeface="Tahoma"/>
                <a:cs typeface="Tahoma"/>
              </a:rPr>
              <a:t>Пугачева </a:t>
            </a:r>
            <a:br>
              <a:rPr lang="ru-RU" sz="1850" b="1" dirty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ru-RU" sz="1850" b="1" dirty="0">
                <a:solidFill>
                  <a:srgbClr val="FFFFFF"/>
                </a:solidFill>
                <a:latin typeface="Tahoma"/>
                <a:cs typeface="Tahoma"/>
              </a:rPr>
              <a:t>Екатерина Юрьевна</a:t>
            </a:r>
            <a:br>
              <a:rPr lang="ru-RU" sz="1850" b="1" dirty="0">
                <a:solidFill>
                  <a:srgbClr val="FFFFFF"/>
                </a:solidFill>
                <a:latin typeface="Tahoma"/>
                <a:cs typeface="Tahoma"/>
              </a:rPr>
            </a:br>
            <a:br>
              <a:rPr lang="ru-RU" sz="1850" b="1" dirty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ru-RU" sz="1850" b="1" dirty="0">
                <a:solidFill>
                  <a:srgbClr val="FFFFFF"/>
                </a:solidFill>
                <a:latin typeface="Tahoma"/>
                <a:cs typeface="Tahoma"/>
              </a:rPr>
              <a:t>+7 904 377 0707</a:t>
            </a:r>
            <a:br>
              <a:rPr lang="ru-RU" sz="1850" b="1" dirty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en" sz="1850" dirty="0">
                <a:solidFill>
                  <a:srgbClr val="FFFFFF"/>
                </a:solidFill>
                <a:latin typeface="Tahoma"/>
                <a:cs typeface="Tahoma"/>
              </a:rPr>
              <a:t>umnik@technopark42.ru</a:t>
            </a:r>
          </a:p>
          <a:p>
            <a:pPr marL="12700">
              <a:spcBef>
                <a:spcPts val="114"/>
              </a:spcBef>
            </a:pPr>
            <a:endParaRPr sz="1850" dirty="0">
              <a:latin typeface="Tahoma"/>
              <a:cs typeface="Tahoma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A9B197B-519B-4202-67D0-B0F69A97AD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41" y="3204203"/>
            <a:ext cx="1586231" cy="161795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DA80841-3F2C-B236-FA56-A443B8DF46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42" y="3253262"/>
            <a:ext cx="1560323" cy="15688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3">
            <a:extLst>
              <a:ext uri="{FF2B5EF4-FFF2-40B4-BE49-F238E27FC236}">
                <a16:creationId xmlns:a16="http://schemas.microsoft.com/office/drawing/2014/main" id="{E7B2563A-4661-E3F2-D95F-B99C284D4B7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12156948" cy="685799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647" y="224282"/>
            <a:ext cx="5362575" cy="639278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dirty="0"/>
              <a:t>УМНИК в Кузбассе</a:t>
            </a:r>
            <a:endParaRPr spc="-10" dirty="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1639" y="196222"/>
            <a:ext cx="1120322" cy="55243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1B9728-9FD4-8775-80C8-E7B26D3113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b="1404"/>
          <a:stretch>
            <a:fillRect/>
          </a:stretch>
        </p:blipFill>
        <p:spPr>
          <a:xfrm>
            <a:off x="228600" y="1022844"/>
            <a:ext cx="9193964" cy="54864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6739889"/>
            <a:ext cx="12192000" cy="118110"/>
          </a:xfrm>
          <a:custGeom>
            <a:avLst/>
            <a:gdLst/>
            <a:ahLst/>
            <a:cxnLst/>
            <a:rect l="l" t="t" r="r" b="b"/>
            <a:pathLst>
              <a:path w="12192000" h="118109">
                <a:moveTo>
                  <a:pt x="12192000" y="0"/>
                </a:moveTo>
                <a:lnTo>
                  <a:pt x="0" y="0"/>
                </a:lnTo>
                <a:lnTo>
                  <a:pt x="0" y="118109"/>
                </a:lnTo>
                <a:lnTo>
                  <a:pt x="12192000" y="118109"/>
                </a:lnTo>
                <a:lnTo>
                  <a:pt x="12192000" y="0"/>
                </a:lnTo>
                <a:close/>
              </a:path>
            </a:pathLst>
          </a:custGeom>
          <a:solidFill>
            <a:srgbClr val="99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417A28-A2F8-F6DB-D47F-E31DCD24F39F}"/>
              </a:ext>
            </a:extLst>
          </p:cNvPr>
          <p:cNvSpPr txBox="1"/>
          <p:nvPr/>
        </p:nvSpPr>
        <p:spPr>
          <a:xfrm>
            <a:off x="3039934" y="3461657"/>
            <a:ext cx="2065466" cy="318149"/>
          </a:xfrm>
          <a:prstGeom prst="rect">
            <a:avLst/>
          </a:prstGeom>
          <a:solidFill>
            <a:srgbClr val="C3C3C3"/>
          </a:solidFill>
        </p:spPr>
        <p:txBody>
          <a:bodyPr wrap="square" tIns="35616" bIns="35616" rtlCol="0">
            <a:spAutoFit/>
          </a:bodyPr>
          <a:lstStyle/>
          <a:p>
            <a:r>
              <a:rPr lang="ru-RU" sz="1600" b="1" dirty="0">
                <a:solidFill>
                  <a:srgbClr val="BB4CC4"/>
                </a:solidFill>
              </a:rPr>
              <a:t>280 инноваторов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93F790-7D24-A1D0-0424-53953504412A}"/>
              </a:ext>
            </a:extLst>
          </p:cNvPr>
          <p:cNvSpPr txBox="1"/>
          <p:nvPr/>
        </p:nvSpPr>
        <p:spPr>
          <a:xfrm>
            <a:off x="6248400" y="5074430"/>
            <a:ext cx="533400" cy="564370"/>
          </a:xfrm>
          <a:prstGeom prst="rect">
            <a:avLst/>
          </a:prstGeom>
          <a:solidFill>
            <a:schemeClr val="bg1"/>
          </a:solidFill>
        </p:spPr>
        <p:txBody>
          <a:bodyPr wrap="square" lIns="35616" tIns="35616" rIns="35616" bIns="35616" rtlCol="0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891"/>
            <a:ext cx="12181969" cy="6857995"/>
            <a:chOff x="-25021" y="53995"/>
            <a:chExt cx="12181969" cy="685799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3995"/>
              <a:ext cx="12156948" cy="68579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5021" y="269871"/>
              <a:ext cx="7903337" cy="64135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4566" y="694436"/>
            <a:ext cx="646049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30" dirty="0">
                <a:latin typeface="Arial"/>
                <a:cs typeface="Arial"/>
              </a:rPr>
              <a:t>ТЕМАТИЧЕСКИЕ</a:t>
            </a:r>
            <a:r>
              <a:rPr spc="-1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НАПРАВЛЕНИЯ ОТБОРОВ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17526" y="2084193"/>
            <a:ext cx="12192000" cy="4773807"/>
            <a:chOff x="0" y="2006345"/>
            <a:chExt cx="12192000" cy="4773807"/>
          </a:xfrm>
        </p:grpSpPr>
        <p:sp>
          <p:nvSpPr>
            <p:cNvPr id="7" name="object 7"/>
            <p:cNvSpPr/>
            <p:nvPr/>
          </p:nvSpPr>
          <p:spPr>
            <a:xfrm>
              <a:off x="0" y="6662042"/>
              <a:ext cx="12192000" cy="118110"/>
            </a:xfrm>
            <a:custGeom>
              <a:avLst/>
              <a:gdLst/>
              <a:ahLst/>
              <a:cxnLst/>
              <a:rect l="l" t="t" r="r" b="b"/>
              <a:pathLst>
                <a:path w="12192000" h="118109">
                  <a:moveTo>
                    <a:pt x="12192000" y="118108"/>
                  </a:moveTo>
                  <a:lnTo>
                    <a:pt x="12192000" y="0"/>
                  </a:lnTo>
                  <a:lnTo>
                    <a:pt x="0" y="0"/>
                  </a:lnTo>
                  <a:lnTo>
                    <a:pt x="0" y="118108"/>
                  </a:lnTo>
                  <a:lnTo>
                    <a:pt x="12192000" y="118108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55864" y="2372105"/>
              <a:ext cx="198120" cy="2148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55864" y="2724149"/>
              <a:ext cx="198120" cy="2148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55864" y="3069335"/>
              <a:ext cx="198120" cy="2148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55864" y="3621023"/>
              <a:ext cx="198120" cy="2148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55864" y="4167377"/>
              <a:ext cx="198120" cy="2148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55864" y="4520183"/>
              <a:ext cx="198120" cy="2148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55864" y="4872227"/>
              <a:ext cx="198120" cy="2148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55864" y="5213603"/>
              <a:ext cx="198120" cy="2148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863" y="2006345"/>
              <a:ext cx="3256788" cy="10347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84270" y="2035301"/>
              <a:ext cx="3606546" cy="10347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227" y="3240785"/>
              <a:ext cx="3256026" cy="103555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227" y="4446269"/>
              <a:ext cx="3256026" cy="103555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377173" y="2351277"/>
            <a:ext cx="278193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Беспилотные</a:t>
            </a:r>
            <a:r>
              <a:rPr sz="1300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авиационные</a:t>
            </a:r>
            <a:r>
              <a:rPr sz="1300" spc="-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09033C"/>
                </a:solidFill>
                <a:latin typeface="Tahoma"/>
                <a:cs typeface="Tahoma"/>
              </a:rPr>
              <a:t>системы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77173" y="2701798"/>
            <a:ext cx="33375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Средства</a:t>
            </a:r>
            <a:r>
              <a:rPr sz="1300" spc="-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производства</a:t>
            </a:r>
            <a:r>
              <a:rPr sz="1300" spc="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и</a:t>
            </a:r>
            <a:r>
              <a:rPr sz="1300" spc="-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09033C"/>
                </a:solidFill>
                <a:latin typeface="Tahoma"/>
                <a:cs typeface="Tahoma"/>
              </a:rPr>
              <a:t>автоматизации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Промышленное</a:t>
            </a:r>
            <a:r>
              <a:rPr sz="1300" spc="-5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обеспечение</a:t>
            </a:r>
            <a:r>
              <a:rPr sz="130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09033C"/>
                </a:solidFill>
                <a:latin typeface="Tahoma"/>
                <a:cs typeface="Tahoma"/>
              </a:rPr>
              <a:t>транспортной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77173" y="3250437"/>
            <a:ext cx="26092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09033C"/>
                </a:solidFill>
                <a:latin typeface="Tahoma"/>
                <a:cs typeface="Tahoma"/>
              </a:rPr>
              <a:t>мобильности</a:t>
            </a:r>
            <a:endParaRPr sz="13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Технологическое</a:t>
            </a:r>
            <a:r>
              <a:rPr sz="1300" spc="-8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09033C"/>
                </a:solidFill>
                <a:latin typeface="Tahoma"/>
                <a:cs typeface="Tahoma"/>
              </a:rPr>
              <a:t>обеспечение </a:t>
            </a: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продовольственной</a:t>
            </a:r>
            <a:r>
              <a:rPr sz="1300" spc="-7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09033C"/>
                </a:solidFill>
                <a:latin typeface="Tahoma"/>
                <a:cs typeface="Tahoma"/>
              </a:rPr>
              <a:t>безопасности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Новые</a:t>
            </a:r>
            <a:r>
              <a:rPr sz="1300" spc="-3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материалы</a:t>
            </a:r>
            <a:r>
              <a:rPr sz="1300" spc="-1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и</a:t>
            </a:r>
            <a:r>
              <a:rPr sz="13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09033C"/>
                </a:solidFill>
                <a:latin typeface="Tahoma"/>
                <a:cs typeface="Tahoma"/>
              </a:rPr>
              <a:t>химия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77173" y="4500372"/>
            <a:ext cx="3527425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Новые</a:t>
            </a:r>
            <a:r>
              <a:rPr sz="130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атомные</a:t>
            </a:r>
            <a:r>
              <a:rPr sz="1300" spc="-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и</a:t>
            </a:r>
            <a:r>
              <a:rPr sz="1300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энергетические </a:t>
            </a:r>
            <a:r>
              <a:rPr sz="1300" spc="-10" dirty="0">
                <a:solidFill>
                  <a:srgbClr val="09033C"/>
                </a:solidFill>
                <a:latin typeface="Tahoma"/>
                <a:cs typeface="Tahoma"/>
              </a:rPr>
              <a:t>технологии</a:t>
            </a:r>
            <a:endParaRPr sz="1300">
              <a:latin typeface="Tahoma"/>
              <a:cs typeface="Tahoma"/>
            </a:endParaRPr>
          </a:p>
          <a:p>
            <a:pPr marL="12700" marR="45085">
              <a:lnSpc>
                <a:spcPct val="176900"/>
              </a:lnSpc>
            </a:pP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Новые</a:t>
            </a:r>
            <a:r>
              <a:rPr sz="1300" spc="-4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технологии</a:t>
            </a:r>
            <a:r>
              <a:rPr sz="1300" spc="-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сбережения</a:t>
            </a:r>
            <a:r>
              <a:rPr sz="1300" spc="-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09033C"/>
                </a:solidFill>
                <a:latin typeface="Tahoma"/>
                <a:cs typeface="Tahoma"/>
              </a:rPr>
              <a:t>здоровья </a:t>
            </a: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Технологическое</a:t>
            </a:r>
            <a:r>
              <a:rPr sz="1300" spc="-6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обеспечение</a:t>
            </a:r>
            <a:r>
              <a:rPr sz="1300" spc="-4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09033C"/>
                </a:solidFill>
                <a:latin typeface="Tahoma"/>
                <a:cs typeface="Tahoma"/>
              </a:rPr>
              <a:t>биоэкономики </a:t>
            </a: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Научное</a:t>
            </a:r>
            <a:r>
              <a:rPr sz="1300" spc="-2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приборостроение</a:t>
            </a:r>
            <a:r>
              <a:rPr sz="1300" spc="-1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09033C"/>
                </a:solidFill>
                <a:latin typeface="Tahoma"/>
                <a:cs typeface="Tahoma"/>
              </a:rPr>
              <a:t>и</a:t>
            </a:r>
            <a:r>
              <a:rPr sz="1300" spc="-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09033C"/>
                </a:solidFill>
                <a:latin typeface="Tahoma"/>
                <a:cs typeface="Tahoma"/>
              </a:rPr>
              <a:t>расходные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77173" y="5750052"/>
            <a:ext cx="14605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09033C"/>
                </a:solidFill>
                <a:latin typeface="Tahoma"/>
                <a:cs typeface="Tahoma"/>
              </a:rPr>
              <a:t>материалы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300" spc="-10" dirty="0">
                <a:solidFill>
                  <a:srgbClr val="09033C"/>
                </a:solidFill>
                <a:latin typeface="Tahoma"/>
                <a:cs typeface="Tahoma"/>
              </a:rPr>
              <a:t>Микроэлектроника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2217" y="2290063"/>
            <a:ext cx="1092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1.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Цифровые технологии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89120" y="2195830"/>
            <a:ext cx="175641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024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4.</a:t>
            </a: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Медицина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технологии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здоровьесбережения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0524" y="3421888"/>
            <a:ext cx="171323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2.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Новые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материалы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химические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технологии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7796" y="4820920"/>
            <a:ext cx="14617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3.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Биотехнологии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578352" y="154686"/>
            <a:ext cx="8418830" cy="4131310"/>
            <a:chOff x="3578352" y="154686"/>
            <a:chExt cx="8418830" cy="4131310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26673" y="154686"/>
              <a:ext cx="1270253" cy="63550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8352" y="3250691"/>
              <a:ext cx="4122420" cy="103479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8053323" y="916257"/>
            <a:ext cx="2707640" cy="124841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b="1" spc="-10" dirty="0">
                <a:solidFill>
                  <a:srgbClr val="5E2382"/>
                </a:solidFill>
                <a:latin typeface="Tahoma"/>
                <a:cs typeface="Tahoma"/>
              </a:rPr>
              <a:t>ПРИОРИТЕТЫ</a:t>
            </a:r>
            <a:endParaRPr sz="1800">
              <a:latin typeface="Tahoma"/>
              <a:cs typeface="Tahoma"/>
            </a:endParaRPr>
          </a:p>
          <a:p>
            <a:pPr marL="13335">
              <a:lnSpc>
                <a:spcPct val="100000"/>
              </a:lnSpc>
              <a:spcBef>
                <a:spcPts val="810"/>
              </a:spcBef>
            </a:pP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При</a:t>
            </a:r>
            <a:r>
              <a:rPr sz="1600" spc="-20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отборе</a:t>
            </a:r>
            <a:r>
              <a:rPr sz="1600" spc="-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9033C"/>
                </a:solidFill>
                <a:latin typeface="Tahoma"/>
                <a:cs typeface="Tahoma"/>
              </a:rPr>
              <a:t>преимущество</a:t>
            </a:r>
            <a:endParaRPr sz="1600">
              <a:latin typeface="Tahoma"/>
              <a:cs typeface="Tahoma"/>
            </a:endParaRPr>
          </a:p>
          <a:p>
            <a:pPr marL="13335">
              <a:lnSpc>
                <a:spcPct val="100000"/>
              </a:lnSpc>
            </a:pPr>
            <a:r>
              <a:rPr sz="1600" dirty="0">
                <a:solidFill>
                  <a:srgbClr val="09033C"/>
                </a:solidFill>
                <a:latin typeface="Tahoma"/>
                <a:cs typeface="Tahoma"/>
              </a:rPr>
              <a:t>проектам,</a:t>
            </a:r>
            <a:r>
              <a:rPr sz="1600" spc="5" dirty="0">
                <a:solidFill>
                  <a:srgbClr val="09033C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9033C"/>
                </a:solidFill>
                <a:latin typeface="Tahoma"/>
                <a:cs typeface="Tahoma"/>
              </a:rPr>
              <a:t>соответствующим</a:t>
            </a:r>
            <a:endParaRPr sz="1600">
              <a:latin typeface="Tahoma"/>
              <a:cs typeface="Tahoma"/>
            </a:endParaRPr>
          </a:p>
          <a:p>
            <a:pPr marL="13335">
              <a:lnSpc>
                <a:spcPct val="100000"/>
              </a:lnSpc>
            </a:pPr>
            <a:r>
              <a:rPr sz="1600" b="1" spc="-10" dirty="0">
                <a:solidFill>
                  <a:srgbClr val="9A35CD"/>
                </a:solidFill>
                <a:latin typeface="Tahoma"/>
                <a:cs typeface="Tahoma"/>
              </a:rPr>
              <a:t>направлениям: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74490" y="3421888"/>
            <a:ext cx="254762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5.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Новые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 приборы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интеллектуальные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производственные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технологии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31870" y="4450079"/>
            <a:ext cx="3606546" cy="1034796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4090415" y="4709414"/>
            <a:ext cx="19646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6.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Ресурсосберегающая энергетика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547366" y="2182367"/>
            <a:ext cx="5706745" cy="4159885"/>
            <a:chOff x="2547366" y="2182367"/>
            <a:chExt cx="5706745" cy="4159885"/>
          </a:xfrm>
        </p:grpSpPr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05100" y="2185415"/>
              <a:ext cx="812291" cy="72008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65925" y="2182367"/>
              <a:ext cx="811529" cy="72008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81656" y="3395471"/>
              <a:ext cx="812292" cy="71932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66560" y="3376421"/>
              <a:ext cx="812292" cy="72008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47366" y="4604003"/>
              <a:ext cx="812292" cy="72009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31051" y="4604766"/>
              <a:ext cx="812292" cy="72009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55863" y="5571744"/>
              <a:ext cx="198120" cy="21488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55863" y="6127241"/>
              <a:ext cx="198120" cy="214884"/>
            </a:xfrm>
            <a:prstGeom prst="rect">
              <a:avLst/>
            </a:prstGeom>
          </p:spPr>
        </p:pic>
      </p:grp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39">
              <a:lnSpc>
                <a:spcPts val="1340"/>
              </a:lnSpc>
            </a:pPr>
            <a:fld id="{81D60167-4931-47E6-BA6A-407CBD079E47}" type="slidenum">
              <a:rPr dirty="0">
                <a:solidFill>
                  <a:srgbClr val="CA96FD"/>
                </a:solidFill>
              </a:rPr>
              <a:t>4</a:t>
            </a:fld>
            <a:endParaRPr dirty="0">
              <a:solidFill>
                <a:srgbClr val="CA96F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739890"/>
            </a:xfrm>
            <a:custGeom>
              <a:avLst/>
              <a:gdLst/>
              <a:ahLst/>
              <a:cxnLst/>
              <a:rect l="l" t="t" r="r" b="b"/>
              <a:pathLst>
                <a:path w="12192000" h="6739890">
                  <a:moveTo>
                    <a:pt x="0" y="6739890"/>
                  </a:moveTo>
                  <a:lnTo>
                    <a:pt x="12192000" y="673989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739890"/>
                  </a:lnTo>
                  <a:close/>
                </a:path>
              </a:pathLst>
            </a:custGeom>
            <a:solidFill>
              <a:srgbClr val="D6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3163" y="0"/>
              <a:ext cx="6687312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39" y="1101089"/>
              <a:ext cx="4860036" cy="7703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39" y="1993392"/>
              <a:ext cx="4860036" cy="8077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39" y="2951988"/>
              <a:ext cx="4860036" cy="80771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96389" y="1341881"/>
            <a:ext cx="201231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Возраст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18</a:t>
            </a:r>
            <a:r>
              <a:rPr sz="16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6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35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лет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39570" y="2223769"/>
            <a:ext cx="34683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Гражданство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Российской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Федерации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33727" y="3067638"/>
            <a:ext cx="3713479" cy="5619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Лица,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ранее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получавшие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грантовую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поддержку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Фонда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8647" y="215138"/>
            <a:ext cx="5083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09033C"/>
                </a:solidFill>
                <a:latin typeface="Arial"/>
                <a:cs typeface="Arial"/>
              </a:rPr>
              <a:t>ФОРМАЛЬНЫЕ</a:t>
            </a:r>
            <a:r>
              <a:rPr sz="3200" spc="-190" dirty="0">
                <a:solidFill>
                  <a:srgbClr val="09033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9033C"/>
                </a:solidFill>
                <a:latin typeface="Arial"/>
                <a:cs typeface="Arial"/>
              </a:rPr>
              <a:t>УСЛОВИЯ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154686"/>
            <a:ext cx="12192000" cy="6703695"/>
            <a:chOff x="0" y="154686"/>
            <a:chExt cx="12192000" cy="6703695"/>
          </a:xfrm>
        </p:grpSpPr>
        <p:sp>
          <p:nvSpPr>
            <p:cNvPr id="13" name="object 13"/>
            <p:cNvSpPr/>
            <p:nvPr/>
          </p:nvSpPr>
          <p:spPr>
            <a:xfrm>
              <a:off x="0" y="6739889"/>
              <a:ext cx="12192000" cy="118110"/>
            </a:xfrm>
            <a:custGeom>
              <a:avLst/>
              <a:gdLst/>
              <a:ahLst/>
              <a:cxnLst/>
              <a:rect l="l" t="t" r="r" b="b"/>
              <a:pathLst>
                <a:path w="12192000" h="118109">
                  <a:moveTo>
                    <a:pt x="12192000" y="0"/>
                  </a:moveTo>
                  <a:lnTo>
                    <a:pt x="0" y="0"/>
                  </a:lnTo>
                  <a:lnTo>
                    <a:pt x="0" y="118109"/>
                  </a:lnTo>
                  <a:lnTo>
                    <a:pt x="12192000" y="11810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6673" y="154686"/>
              <a:ext cx="1270253" cy="6355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39" y="3877056"/>
              <a:ext cx="4860036" cy="807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6966" y="1083563"/>
              <a:ext cx="4884420" cy="7924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6966" y="2009393"/>
              <a:ext cx="4884420" cy="80772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64743" y="815136"/>
            <a:ext cx="581025" cy="3768090"/>
          </a:xfrm>
          <a:prstGeom prst="rect">
            <a:avLst/>
          </a:prstGeom>
        </p:spPr>
        <p:txBody>
          <a:bodyPr vert="horz" wrap="square" lIns="0" tIns="348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45"/>
              </a:spcBef>
            </a:pPr>
            <a:r>
              <a:rPr sz="4000" spc="-25" dirty="0">
                <a:solidFill>
                  <a:srgbClr val="5E2382"/>
                </a:solidFill>
                <a:latin typeface="Tahoma"/>
                <a:cs typeface="Tahoma"/>
              </a:rPr>
              <a:t>01</a:t>
            </a:r>
            <a:endParaRPr sz="4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650"/>
              </a:spcBef>
            </a:pPr>
            <a:r>
              <a:rPr sz="4000" spc="-25" dirty="0">
                <a:solidFill>
                  <a:srgbClr val="5E2382"/>
                </a:solidFill>
                <a:latin typeface="Tahoma"/>
                <a:cs typeface="Tahoma"/>
              </a:rPr>
              <a:t>02</a:t>
            </a:r>
            <a:endParaRPr sz="4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</a:pPr>
            <a:r>
              <a:rPr sz="4000" spc="-25" dirty="0">
                <a:solidFill>
                  <a:srgbClr val="5E2382"/>
                </a:solidFill>
                <a:latin typeface="Tahoma"/>
                <a:cs typeface="Tahoma"/>
              </a:rPr>
              <a:t>03</a:t>
            </a:r>
            <a:endParaRPr sz="4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615"/>
              </a:spcBef>
            </a:pPr>
            <a:r>
              <a:rPr sz="4000" spc="-25" dirty="0">
                <a:solidFill>
                  <a:srgbClr val="5E2382"/>
                </a:solidFill>
                <a:latin typeface="Tahoma"/>
                <a:cs typeface="Tahoma"/>
              </a:rPr>
              <a:t>04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49476" y="4041902"/>
            <a:ext cx="3572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Только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одна</a:t>
            </a: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заявка.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Более</a:t>
            </a:r>
            <a:r>
              <a:rPr sz="14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поздние</a:t>
            </a:r>
            <a:r>
              <a:rPr sz="14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заявки</a:t>
            </a:r>
            <a:r>
              <a:rPr sz="14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14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рассматриваются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17892" y="1134363"/>
            <a:ext cx="4002404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Все</a:t>
            </a:r>
            <a:r>
              <a:rPr sz="14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вложенные</a:t>
            </a:r>
            <a:r>
              <a:rPr sz="14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документы</a:t>
            </a:r>
            <a:r>
              <a:rPr sz="14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должны</a:t>
            </a:r>
            <a:r>
              <a:rPr sz="14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быть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составлены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русском</a:t>
            </a: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языке,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хорошо</a:t>
            </a:r>
            <a:r>
              <a:rPr sz="14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читаемы,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отсканированы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4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сохранены</a:t>
            </a:r>
            <a:r>
              <a:rPr sz="14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формате</a:t>
            </a:r>
            <a:r>
              <a:rPr sz="14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PDF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53706" y="2191512"/>
            <a:ext cx="2965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Все</a:t>
            </a: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разделы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заявки</a:t>
            </a: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АС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«Фонд-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М»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должны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быть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заполнены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75323" y="874826"/>
            <a:ext cx="597535" cy="3668395"/>
          </a:xfrm>
          <a:prstGeom prst="rect">
            <a:avLst/>
          </a:prstGeom>
        </p:spPr>
        <p:txBody>
          <a:bodyPr vert="horz" wrap="square" lIns="0" tIns="31242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2460"/>
              </a:spcBef>
            </a:pPr>
            <a:r>
              <a:rPr sz="4000" spc="-25" dirty="0">
                <a:solidFill>
                  <a:srgbClr val="5E2382"/>
                </a:solidFill>
                <a:latin typeface="Tahoma"/>
                <a:cs typeface="Tahoma"/>
              </a:rPr>
              <a:t>05</a:t>
            </a:r>
            <a:endParaRPr sz="4000">
              <a:latin typeface="Tahoma"/>
              <a:cs typeface="Tahoma"/>
            </a:endParaRPr>
          </a:p>
          <a:p>
            <a:pPr marL="29845">
              <a:lnSpc>
                <a:spcPct val="100000"/>
              </a:lnSpc>
              <a:spcBef>
                <a:spcPts val="2365"/>
              </a:spcBef>
            </a:pPr>
            <a:r>
              <a:rPr sz="4000" spc="-25" dirty="0">
                <a:solidFill>
                  <a:srgbClr val="5E2382"/>
                </a:solidFill>
                <a:latin typeface="Tahoma"/>
                <a:cs typeface="Tahoma"/>
              </a:rPr>
              <a:t>06</a:t>
            </a:r>
            <a:endParaRPr sz="4000">
              <a:latin typeface="Tahoma"/>
              <a:cs typeface="Tahoma"/>
            </a:endParaRPr>
          </a:p>
          <a:p>
            <a:pPr marL="29845">
              <a:lnSpc>
                <a:spcPct val="100000"/>
              </a:lnSpc>
              <a:spcBef>
                <a:spcPts val="2625"/>
              </a:spcBef>
            </a:pPr>
            <a:r>
              <a:rPr sz="4000" spc="-25" dirty="0">
                <a:solidFill>
                  <a:srgbClr val="5E2382"/>
                </a:solidFill>
                <a:latin typeface="Tahoma"/>
                <a:cs typeface="Tahoma"/>
              </a:rPr>
              <a:t>07</a:t>
            </a:r>
            <a:endParaRPr sz="4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30"/>
              </a:spcBef>
            </a:pPr>
            <a:r>
              <a:rPr sz="4000" spc="-25" dirty="0">
                <a:solidFill>
                  <a:srgbClr val="5E2382"/>
                </a:solidFill>
                <a:latin typeface="Tahoma"/>
                <a:cs typeface="Tahoma"/>
              </a:rPr>
              <a:t>08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1144" y="5182361"/>
            <a:ext cx="5803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solidFill>
                  <a:srgbClr val="5E2382"/>
                </a:solidFill>
                <a:latin typeface="Tahoma"/>
                <a:cs typeface="Tahoma"/>
              </a:rPr>
              <a:t>09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6966" y="2958845"/>
            <a:ext cx="4884420" cy="80771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517892" y="3007867"/>
            <a:ext cx="3992879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Сканированные документы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необходимо подкреплять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целиком,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постранично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один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файл</a:t>
            </a:r>
            <a:r>
              <a:rPr sz="14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должен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содержать</a:t>
            </a:r>
            <a:r>
              <a:rPr sz="14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один</a:t>
            </a:r>
            <a:r>
              <a:rPr sz="14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полный</a:t>
            </a:r>
            <a:r>
              <a:rPr sz="14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документ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6966" y="3880865"/>
            <a:ext cx="4884420" cy="807719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553706" y="4064000"/>
            <a:ext cx="2961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Заявки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14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подлежат</a:t>
            </a:r>
            <a:r>
              <a:rPr sz="14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корректировке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после</a:t>
            </a:r>
            <a:r>
              <a:rPr sz="14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окончания</a:t>
            </a:r>
            <a:r>
              <a:rPr sz="14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приема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9700" y="5159502"/>
            <a:ext cx="8267700" cy="80772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223770" y="5216397"/>
            <a:ext cx="608647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Название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проекта</a:t>
            </a:r>
            <a:r>
              <a:rPr sz="14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должно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начинаться</a:t>
            </a:r>
            <a:r>
              <a:rPr sz="14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со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слова</a:t>
            </a:r>
            <a:r>
              <a:rPr sz="14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Разработка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»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предусматривать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своем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составе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упоминание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потенциального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коммерциализации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(продукта,</a:t>
            </a: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услуги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или</a:t>
            </a:r>
            <a:r>
              <a:rPr sz="14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технологии).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xfrm>
            <a:off x="11879071" y="6520050"/>
            <a:ext cx="272415" cy="17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39">
              <a:lnSpc>
                <a:spcPts val="13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C6E0CAB-ABDB-C3CB-E4F3-72B2B7FE7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5DF8F3E-1753-FD24-AF65-D251BB5AC1C7}"/>
              </a:ext>
            </a:extLst>
          </p:cNvPr>
          <p:cNvSpPr/>
          <p:nvPr/>
        </p:nvSpPr>
        <p:spPr>
          <a:xfrm>
            <a:off x="0" y="0"/>
            <a:ext cx="12192000" cy="6739890"/>
          </a:xfrm>
          <a:custGeom>
            <a:avLst/>
            <a:gdLst/>
            <a:ahLst/>
            <a:cxnLst/>
            <a:rect l="l" t="t" r="r" b="b"/>
            <a:pathLst>
              <a:path w="12192000" h="6739890">
                <a:moveTo>
                  <a:pt x="0" y="6739890"/>
                </a:moveTo>
                <a:lnTo>
                  <a:pt x="12192000" y="6739890"/>
                </a:lnTo>
                <a:lnTo>
                  <a:pt x="12192000" y="0"/>
                </a:lnTo>
                <a:lnTo>
                  <a:pt x="0" y="0"/>
                </a:lnTo>
                <a:lnTo>
                  <a:pt x="0" y="6739890"/>
                </a:lnTo>
                <a:close/>
              </a:path>
            </a:pathLst>
          </a:custGeom>
          <a:solidFill>
            <a:srgbClr val="E3DA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B3945E6-5EB4-D204-CD09-F1FE9E1904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075" y="184010"/>
            <a:ext cx="880529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25" dirty="0"/>
              <a:t>Примеры проектов-победителей «УМНИК»</a:t>
            </a:r>
            <a:endParaRPr spc="-20" dirty="0"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289F970E-F25D-E7F3-EA93-716A7A2953E8}"/>
              </a:ext>
            </a:extLst>
          </p:cNvPr>
          <p:cNvGrpSpPr/>
          <p:nvPr/>
        </p:nvGrpSpPr>
        <p:grpSpPr>
          <a:xfrm>
            <a:off x="0" y="154686"/>
            <a:ext cx="12192000" cy="6703313"/>
            <a:chOff x="0" y="154686"/>
            <a:chExt cx="12192000" cy="6703313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2DC57B2-3679-A461-F577-A2F0013D7B6C}"/>
                </a:ext>
              </a:extLst>
            </p:cNvPr>
            <p:cNvSpPr/>
            <p:nvPr/>
          </p:nvSpPr>
          <p:spPr>
            <a:xfrm>
              <a:off x="0" y="6739889"/>
              <a:ext cx="12192000" cy="118110"/>
            </a:xfrm>
            <a:custGeom>
              <a:avLst/>
              <a:gdLst/>
              <a:ahLst/>
              <a:cxnLst/>
              <a:rect l="l" t="t" r="r" b="b"/>
              <a:pathLst>
                <a:path w="12192000" h="118109">
                  <a:moveTo>
                    <a:pt x="12192000" y="0"/>
                  </a:moveTo>
                  <a:lnTo>
                    <a:pt x="0" y="0"/>
                  </a:lnTo>
                  <a:lnTo>
                    <a:pt x="0" y="118109"/>
                  </a:lnTo>
                  <a:lnTo>
                    <a:pt x="12192000" y="11810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4E7569EC-32D8-60F7-1AD9-F68EAC18764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26673" y="154686"/>
              <a:ext cx="1270253" cy="635507"/>
            </a:xfrm>
            <a:prstGeom prst="rect">
              <a:avLst/>
            </a:prstGeom>
          </p:spPr>
        </p:pic>
      </p:grpSp>
      <p:pic>
        <p:nvPicPr>
          <p:cNvPr id="27" name="Picture 2" descr="C:\ДОКУМЕНТЫ\УМНИК\Казарина.jpg">
            <a:extLst>
              <a:ext uri="{FF2B5EF4-FFF2-40B4-BE49-F238E27FC236}">
                <a16:creationId xmlns:a16="http://schemas.microsoft.com/office/drawing/2014/main" id="{9393B61A-7737-E237-F776-9AAF0F3E8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2580" b="21174"/>
          <a:stretch>
            <a:fillRect/>
          </a:stretch>
        </p:blipFill>
        <p:spPr bwMode="auto">
          <a:xfrm>
            <a:off x="0" y="3847791"/>
            <a:ext cx="3118645" cy="2812055"/>
          </a:xfrm>
          <a:prstGeom prst="rect">
            <a:avLst/>
          </a:prstGeom>
          <a:noFill/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16C797B-90E8-296F-FC89-AE6AB9D94C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20600"/>
          <a:stretch/>
        </p:blipFill>
        <p:spPr>
          <a:xfrm>
            <a:off x="8382000" y="2479154"/>
            <a:ext cx="3845178" cy="306840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08A9A44-8C93-E1C4-E861-BBD87F1519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6" t="16799" r="20242" b="47020"/>
          <a:stretch/>
        </p:blipFill>
        <p:spPr>
          <a:xfrm>
            <a:off x="1" y="1091480"/>
            <a:ext cx="3149741" cy="2606760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2961267-F56B-2F78-89E7-358F034FABD2}"/>
              </a:ext>
            </a:extLst>
          </p:cNvPr>
          <p:cNvSpPr/>
          <p:nvPr/>
        </p:nvSpPr>
        <p:spPr>
          <a:xfrm>
            <a:off x="4442330" y="3381971"/>
            <a:ext cx="4930270" cy="1689913"/>
          </a:xfrm>
          <a:prstGeom prst="rect">
            <a:avLst/>
          </a:prstGeom>
          <a:solidFill>
            <a:srgbClr val="6E1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392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C21D5E0-7DF9-62AE-A808-C068D4E743EF}"/>
              </a:ext>
            </a:extLst>
          </p:cNvPr>
          <p:cNvSpPr/>
          <p:nvPr/>
        </p:nvSpPr>
        <p:spPr>
          <a:xfrm>
            <a:off x="2567965" y="1290507"/>
            <a:ext cx="4784095" cy="1955398"/>
          </a:xfrm>
          <a:prstGeom prst="rect">
            <a:avLst/>
          </a:prstGeom>
          <a:solidFill>
            <a:srgbClr val="6E1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392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9DEDB52-8CBD-19BF-AC1E-85E0B10293BF}"/>
              </a:ext>
            </a:extLst>
          </p:cNvPr>
          <p:cNvSpPr/>
          <p:nvPr/>
        </p:nvSpPr>
        <p:spPr>
          <a:xfrm>
            <a:off x="2638783" y="5195317"/>
            <a:ext cx="4713278" cy="1505660"/>
          </a:xfrm>
          <a:prstGeom prst="rect">
            <a:avLst/>
          </a:prstGeom>
          <a:solidFill>
            <a:srgbClr val="6E1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392"/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3A5C79EA-9699-42E3-112E-03A01CFF62F0}"/>
              </a:ext>
            </a:extLst>
          </p:cNvPr>
          <p:cNvSpPr txBox="1">
            <a:spLocks/>
          </p:cNvSpPr>
          <p:nvPr/>
        </p:nvSpPr>
        <p:spPr>
          <a:xfrm>
            <a:off x="4453478" y="3367806"/>
            <a:ext cx="4579547" cy="407081"/>
          </a:xfrm>
          <a:prstGeom prst="rect">
            <a:avLst/>
          </a:prstGeom>
        </p:spPr>
        <p:txBody>
          <a:bodyPr vert="horz" lIns="86156" tIns="43078" rIns="86156" bIns="4307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884" b="1" dirty="0" err="1"/>
              <a:t>Гривцова</a:t>
            </a:r>
            <a:r>
              <a:rPr lang="ru-RU" sz="1884" b="1" dirty="0"/>
              <a:t> Софья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D89D27-91B5-73CF-531C-0120CEE03B8D}"/>
              </a:ext>
            </a:extLst>
          </p:cNvPr>
          <p:cNvSpPr txBox="1"/>
          <p:nvPr/>
        </p:nvSpPr>
        <p:spPr>
          <a:xfrm>
            <a:off x="4517123" y="3695390"/>
            <a:ext cx="4681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Разработка технологии </a:t>
            </a:r>
            <a:r>
              <a:rPr lang="ru-RU" sz="1600" dirty="0" err="1">
                <a:solidFill>
                  <a:schemeClr val="bg1"/>
                </a:solidFill>
              </a:rPr>
              <a:t>прегравидарной</a:t>
            </a:r>
            <a:r>
              <a:rPr lang="ru-RU" sz="1600" dirty="0">
                <a:solidFill>
                  <a:schemeClr val="bg1"/>
                </a:solidFill>
              </a:rPr>
              <a:t> иммунологической диагностики риска формирования врожденных пороков сердца без хромосомных заболеваний в последующем поколении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661AC185-0621-22CC-18E2-AA8F76E402BD}"/>
              </a:ext>
            </a:extLst>
          </p:cNvPr>
          <p:cNvSpPr txBox="1">
            <a:spLocks/>
          </p:cNvSpPr>
          <p:nvPr/>
        </p:nvSpPr>
        <p:spPr>
          <a:xfrm>
            <a:off x="2724477" y="1300431"/>
            <a:ext cx="4161910" cy="407081"/>
          </a:xfrm>
          <a:prstGeom prst="rect">
            <a:avLst/>
          </a:prstGeom>
        </p:spPr>
        <p:txBody>
          <a:bodyPr vert="horz" lIns="86156" tIns="43078" rIns="86156" bIns="4307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884" b="1" dirty="0" err="1"/>
              <a:t>Ляпина</a:t>
            </a:r>
            <a:r>
              <a:rPr lang="ru-RU" sz="1884" b="1" dirty="0"/>
              <a:t> Ирина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23A8AE-FF7E-A392-DB66-5AF55F31834B}"/>
              </a:ext>
            </a:extLst>
          </p:cNvPr>
          <p:cNvSpPr txBox="1"/>
          <p:nvPr/>
        </p:nvSpPr>
        <p:spPr>
          <a:xfrm>
            <a:off x="2724478" y="1621973"/>
            <a:ext cx="462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Разработка технологии комплексной трехэтапной программы реабилитации с использованием дистанционных телемедицинских технологий для пациентов после операции по коррекции приобретенных пороков клапанов сердца</a:t>
            </a:r>
            <a:endParaRPr lang="ru-RU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EE69A4-DB26-CE73-2B67-F6B1DB6350F0}"/>
              </a:ext>
            </a:extLst>
          </p:cNvPr>
          <p:cNvSpPr txBox="1"/>
          <p:nvPr/>
        </p:nvSpPr>
        <p:spPr>
          <a:xfrm>
            <a:off x="2717563" y="5572990"/>
            <a:ext cx="4691411" cy="102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8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реабилитационных программ для детей с детским церебральным параличом на основании биомеханического исследования походки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05D51788-0E4C-1010-439C-1C0EA8E7B6CD}"/>
              </a:ext>
            </a:extLst>
          </p:cNvPr>
          <p:cNvSpPr txBox="1">
            <a:spLocks/>
          </p:cNvSpPr>
          <p:nvPr/>
        </p:nvSpPr>
        <p:spPr>
          <a:xfrm>
            <a:off x="2706630" y="5166301"/>
            <a:ext cx="4579547" cy="407081"/>
          </a:xfrm>
          <a:prstGeom prst="rect">
            <a:avLst/>
          </a:prstGeom>
        </p:spPr>
        <p:txBody>
          <a:bodyPr vert="horz" lIns="86156" tIns="43078" rIns="86156" bIns="4307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884" b="1" dirty="0"/>
              <a:t>Казарина Анастасия</a:t>
            </a:r>
          </a:p>
        </p:txBody>
      </p:sp>
    </p:spTree>
    <p:extLst>
      <p:ext uri="{BB962C8B-B14F-4D97-AF65-F5344CB8AC3E}">
        <p14:creationId xmlns:p14="http://schemas.microsoft.com/office/powerpoint/2010/main" val="288542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ate\Desktop\паздер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1746" y="945679"/>
            <a:ext cx="4217980" cy="3163683"/>
          </a:xfrm>
          <a:prstGeom prst="rect">
            <a:avLst/>
          </a:prstGeom>
          <a:noFill/>
        </p:spPr>
      </p:pic>
      <p:pic>
        <p:nvPicPr>
          <p:cNvPr id="3076" name="Picture 4" descr="C:\Users\Kate\Desktop\лиляе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9786" y="3429000"/>
            <a:ext cx="4229941" cy="2818859"/>
          </a:xfrm>
          <a:prstGeom prst="rect">
            <a:avLst/>
          </a:prstGeom>
          <a:noFill/>
        </p:spPr>
      </p:pic>
      <p:pic>
        <p:nvPicPr>
          <p:cNvPr id="3074" name="Picture 2" descr="C:\Users\Kate\Desktop\жмуровс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274" y="1149788"/>
            <a:ext cx="3093357" cy="46445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2274" y="214060"/>
            <a:ext cx="8022939" cy="515441"/>
          </a:xfrm>
          <a:prstGeom prst="rect">
            <a:avLst/>
          </a:prstGeom>
          <a:solidFill>
            <a:srgbClr val="6E1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057" tIns="44029" rIns="88057" bIns="44029" rtlCol="0" anchor="ctr"/>
          <a:lstStyle/>
          <a:p>
            <a:pPr algn="ctr"/>
            <a:endParaRPr lang="ru-RU"/>
          </a:p>
        </p:txBody>
      </p:sp>
      <p:grpSp>
        <p:nvGrpSpPr>
          <p:cNvPr id="3" name="Группа 30"/>
          <p:cNvGrpSpPr/>
          <p:nvPr/>
        </p:nvGrpSpPr>
        <p:grpSpPr>
          <a:xfrm>
            <a:off x="4054914" y="4959815"/>
            <a:ext cx="4341456" cy="1700905"/>
            <a:chOff x="15555929" y="6372180"/>
            <a:chExt cx="9928224" cy="249933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5555929" y="6372180"/>
              <a:ext cx="9879838" cy="2499330"/>
            </a:xfrm>
            <a:prstGeom prst="rect">
              <a:avLst/>
            </a:prstGeom>
            <a:solidFill>
              <a:srgbClr val="6E1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057" tIns="44029" rIns="88057" bIns="44029"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022694" y="7221951"/>
              <a:ext cx="9186699" cy="1509267"/>
            </a:xfrm>
            <a:prstGeom prst="rect">
              <a:avLst/>
            </a:prstGeom>
            <a:noFill/>
          </p:spPr>
          <p:txBody>
            <a:bodyPr wrap="square" lIns="88057" tIns="44029" rIns="88057" bIns="44029" rtlCol="0">
              <a:spAutoFit/>
            </a:bodyPr>
            <a:lstStyle/>
            <a:p>
              <a:r>
                <a:rPr lang="ru-RU" sz="1524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Разработка сервиса практического проблемного обучения в техническом ВУЗе с решением реальным производственных задач</a:t>
              </a:r>
            </a:p>
          </p:txBody>
        </p:sp>
        <p:sp>
          <p:nvSpPr>
            <p:cNvPr id="23" name="Заголовок 1"/>
            <p:cNvSpPr txBox="1">
              <a:spLocks/>
            </p:cNvSpPr>
            <p:nvPr/>
          </p:nvSpPr>
          <p:spPr>
            <a:xfrm>
              <a:off x="15867105" y="6422166"/>
              <a:ext cx="9617048" cy="907301"/>
            </a:xfrm>
            <a:prstGeom prst="rect">
              <a:avLst/>
            </a:prstGeom>
          </p:spPr>
          <p:txBody>
            <a:bodyPr vert="horz" lIns="88057" tIns="44029" rIns="88057" bIns="44029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ru-RU" sz="1714" b="1" dirty="0" err="1"/>
                <a:t>Лиляева</a:t>
              </a:r>
              <a:r>
                <a:rPr lang="ru-RU" sz="1714" b="1" dirty="0"/>
                <a:t> Ангелина, </a:t>
              </a:r>
              <a:r>
                <a:rPr lang="ru-RU" sz="1714" b="1" dirty="0" err="1"/>
                <a:t>КузГТУ</a:t>
              </a:r>
              <a:endParaRPr lang="ru-RU" sz="1714" b="1" dirty="0"/>
            </a:p>
          </p:txBody>
        </p:sp>
      </p:grpSp>
      <p:grpSp>
        <p:nvGrpSpPr>
          <p:cNvPr id="4" name="Группа 29"/>
          <p:cNvGrpSpPr/>
          <p:nvPr/>
        </p:nvGrpSpPr>
        <p:grpSpPr>
          <a:xfrm>
            <a:off x="3918842" y="1421932"/>
            <a:ext cx="4956280" cy="1428760"/>
            <a:chOff x="7538609" y="1950208"/>
            <a:chExt cx="10408189" cy="292895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538609" y="1950208"/>
              <a:ext cx="9879838" cy="2928958"/>
            </a:xfrm>
            <a:prstGeom prst="rect">
              <a:avLst/>
            </a:prstGeom>
            <a:solidFill>
              <a:srgbClr val="6E1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057" tIns="44029" rIns="88057" bIns="44029"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8329750" y="2018236"/>
              <a:ext cx="9617048" cy="907301"/>
            </a:xfrm>
            <a:prstGeom prst="rect">
              <a:avLst/>
            </a:prstGeom>
          </p:spPr>
          <p:txBody>
            <a:bodyPr vert="horz" lIns="88057" tIns="44029" rIns="88057" bIns="44029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ru-RU" sz="1714" b="1" dirty="0" err="1"/>
                <a:t>Паздерин</a:t>
              </a:r>
              <a:r>
                <a:rPr lang="ru-RU" sz="1714" b="1" dirty="0"/>
                <a:t> Максим, </a:t>
              </a:r>
              <a:r>
                <a:rPr lang="ru-RU" sz="1714" b="1" dirty="0" err="1"/>
                <a:t>КузГТУ</a:t>
              </a:r>
              <a:endParaRPr lang="ru-RU" sz="1714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96963" y="2993568"/>
              <a:ext cx="9186701" cy="1143943"/>
            </a:xfrm>
            <a:prstGeom prst="rect">
              <a:avLst/>
            </a:prstGeom>
            <a:noFill/>
          </p:spPr>
          <p:txBody>
            <a:bodyPr wrap="square" lIns="88057" tIns="44029" rIns="88057" bIns="44029" rtlCol="0">
              <a:spAutoFit/>
            </a:bodyPr>
            <a:lstStyle/>
            <a:p>
              <a:r>
                <a:rPr lang="ru-RU" sz="1524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Разработка </a:t>
              </a:r>
              <a:r>
                <a:rPr lang="ru-RU" sz="1524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энергоэффективной</a:t>
              </a:r>
              <a:r>
                <a:rPr lang="ru-RU" sz="1524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конструкции термосифонного теплообменника</a:t>
              </a:r>
            </a:p>
          </p:txBody>
        </p:sp>
      </p:grpSp>
      <p:grpSp>
        <p:nvGrpSpPr>
          <p:cNvPr id="5" name="Группа 28"/>
          <p:cNvGrpSpPr/>
          <p:nvPr/>
        </p:nvGrpSpPr>
        <p:grpSpPr>
          <a:xfrm>
            <a:off x="2524100" y="2986765"/>
            <a:ext cx="4851691" cy="1666887"/>
            <a:chOff x="5132339" y="6129330"/>
            <a:chExt cx="10188552" cy="350046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132339" y="6129330"/>
              <a:ext cx="9879838" cy="3500462"/>
            </a:xfrm>
            <a:prstGeom prst="rect">
              <a:avLst/>
            </a:prstGeom>
            <a:solidFill>
              <a:srgbClr val="6E1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057" tIns="44029" rIns="88057" bIns="44029"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32406" y="7200901"/>
              <a:ext cx="9186701" cy="2156958"/>
            </a:xfrm>
            <a:prstGeom prst="rect">
              <a:avLst/>
            </a:prstGeom>
            <a:noFill/>
          </p:spPr>
          <p:txBody>
            <a:bodyPr wrap="square" lIns="88057" tIns="44029" rIns="88057" bIns="44029" rtlCol="0">
              <a:spAutoFit/>
            </a:bodyPr>
            <a:lstStyle/>
            <a:p>
              <a:r>
                <a:rPr lang="ru-RU" sz="1524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Разработка интеллектуальной системы мониторинга лесных массивов с использованием беспилотных летательных аппаратов и технологии машинного зрения</a:t>
              </a:r>
            </a:p>
          </p:txBody>
        </p:sp>
        <p:sp>
          <p:nvSpPr>
            <p:cNvPr id="28" name="Заголовок 1"/>
            <p:cNvSpPr txBox="1">
              <a:spLocks/>
            </p:cNvSpPr>
            <p:nvPr/>
          </p:nvSpPr>
          <p:spPr>
            <a:xfrm>
              <a:off x="5703843" y="6343644"/>
              <a:ext cx="9617048" cy="907301"/>
            </a:xfrm>
            <a:prstGeom prst="rect">
              <a:avLst/>
            </a:prstGeom>
          </p:spPr>
          <p:txBody>
            <a:bodyPr vert="horz" lIns="88057" tIns="44029" rIns="88057" bIns="44029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ru-RU" sz="1714" b="1" dirty="0" err="1"/>
                <a:t>Жмуровский</a:t>
              </a:r>
              <a:r>
                <a:rPr lang="ru-RU" sz="1714" b="1" dirty="0"/>
                <a:t> Константин, </a:t>
              </a:r>
              <a:r>
                <a:rPr lang="ru-RU" sz="1714" b="1" dirty="0" err="1"/>
                <a:t>КузГТУ</a:t>
              </a:r>
              <a:endParaRPr lang="ru-RU" sz="1714" b="1" dirty="0"/>
            </a:p>
          </p:txBody>
        </p:sp>
      </p:grpSp>
      <p:sp>
        <p:nvSpPr>
          <p:cNvPr id="32" name="Номер слайда 4"/>
          <p:cNvSpPr txBox="1">
            <a:spLocks/>
          </p:cNvSpPr>
          <p:nvPr/>
        </p:nvSpPr>
        <p:spPr>
          <a:xfrm>
            <a:off x="11048818" y="6295821"/>
            <a:ext cx="790908" cy="445547"/>
          </a:xfrm>
          <a:prstGeom prst="rect">
            <a:avLst/>
          </a:prstGeom>
          <a:solidFill>
            <a:srgbClr val="9900CC"/>
          </a:solidFill>
        </p:spPr>
        <p:txBody>
          <a:bodyPr lIns="88041" tIns="44020" rIns="88041" bIns="44020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33" dirty="0"/>
              <a:t>11</a:t>
            </a:r>
            <a:endParaRPr lang="ru-RU" sz="667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B365EA-5C62-DF50-608C-4B5B44CE6B21}"/>
              </a:ext>
            </a:extLst>
          </p:cNvPr>
          <p:cNvSpPr txBox="1"/>
          <p:nvPr/>
        </p:nvSpPr>
        <p:spPr>
          <a:xfrm>
            <a:off x="396745" y="237146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Примеры проектов-победителей </a:t>
            </a:r>
          </a:p>
        </p:txBody>
      </p:sp>
    </p:spTree>
    <p:extLst>
      <p:ext uri="{BB962C8B-B14F-4D97-AF65-F5344CB8AC3E}">
        <p14:creationId xmlns:p14="http://schemas.microsoft.com/office/powerpoint/2010/main" val="210473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156" b="30161"/>
          <a:stretch>
            <a:fillRect/>
          </a:stretch>
        </p:blipFill>
        <p:spPr bwMode="auto">
          <a:xfrm>
            <a:off x="8851466" y="2102294"/>
            <a:ext cx="2988260" cy="328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ДОКУМЕНТЫ\УМНИК\Березин дени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274" y="945679"/>
            <a:ext cx="2925556" cy="2925556"/>
          </a:xfrm>
          <a:prstGeom prst="rect">
            <a:avLst/>
          </a:prstGeom>
          <a:noFill/>
        </p:spPr>
      </p:pic>
      <p:pic>
        <p:nvPicPr>
          <p:cNvPr id="1028" name="Picture 4" descr="C:\ДОКУМЕНТЫ\УМНИК\шабанов.jpg"/>
          <p:cNvPicPr>
            <a:picLocks noChangeAspect="1" noChangeArrowheads="1"/>
          </p:cNvPicPr>
          <p:nvPr/>
        </p:nvPicPr>
        <p:blipFill>
          <a:blip r:embed="rId4"/>
          <a:srcRect l="7746" t="-230" r="49541" b="34862"/>
          <a:stretch>
            <a:fillRect/>
          </a:stretch>
        </p:blipFill>
        <p:spPr bwMode="auto">
          <a:xfrm>
            <a:off x="352274" y="3874976"/>
            <a:ext cx="2920224" cy="2983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2274" y="214060"/>
            <a:ext cx="5404492" cy="515441"/>
          </a:xfrm>
          <a:prstGeom prst="rect">
            <a:avLst/>
          </a:prstGeom>
          <a:solidFill>
            <a:srgbClr val="6E1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057" tIns="44029" rIns="88057" bIns="44029"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2510238" y="13249572"/>
            <a:ext cx="1519768" cy="907301"/>
          </a:xfrm>
          <a:prstGeom prst="rect">
            <a:avLst/>
          </a:prstGeom>
        </p:spPr>
        <p:txBody>
          <a:bodyPr lIns="184919" tIns="92460" rIns="184919" bIns="92460"/>
          <a:lstStyle>
            <a:defPPr>
              <a:defRPr lang="ru-RU"/>
            </a:defPPr>
            <a:lvl1pPr marL="0" algn="l" defTabSz="1849191" rtl="0" eaLnBrk="1" latinLnBrk="0" hangingPunct="1">
              <a:defRPr sz="2800" b="1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924596" algn="l" defTabSz="18491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49191" algn="l" defTabSz="18491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73787" algn="l" defTabSz="18491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98382" algn="l" defTabSz="18491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22978" algn="l" defTabSz="18491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47573" algn="l" defTabSz="18491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2169" algn="l" defTabSz="18491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96764" algn="l" defTabSz="18491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7F723A-77FC-40A0-B1B0-9768910C67E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11048818" y="6295822"/>
            <a:ext cx="790908" cy="445547"/>
          </a:xfrm>
          <a:prstGeom prst="rect">
            <a:avLst/>
          </a:prstGeom>
          <a:solidFill>
            <a:srgbClr val="9900CC"/>
          </a:solidFill>
        </p:spPr>
        <p:txBody>
          <a:bodyPr lIns="88057" tIns="44029" rIns="88057" bIns="44029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67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91298" y="936103"/>
            <a:ext cx="4704685" cy="1523401"/>
          </a:xfrm>
          <a:prstGeom prst="rect">
            <a:avLst/>
          </a:prstGeom>
          <a:solidFill>
            <a:srgbClr val="6E1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057" tIns="44029" rIns="88057" bIns="44029"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95095" y="3156855"/>
            <a:ext cx="4545737" cy="1676750"/>
          </a:xfrm>
          <a:prstGeom prst="rect">
            <a:avLst/>
          </a:prstGeom>
          <a:solidFill>
            <a:srgbClr val="6E1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057" tIns="44029" rIns="88057" bIns="44029"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168031" y="968498"/>
            <a:ext cx="4579547" cy="432048"/>
          </a:xfrm>
          <a:prstGeom prst="rect">
            <a:avLst/>
          </a:prstGeom>
        </p:spPr>
        <p:txBody>
          <a:bodyPr vert="horz" lIns="88057" tIns="44029" rIns="88057" bIns="44029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714" b="1" dirty="0"/>
              <a:t>Березин Денис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52419" y="1432942"/>
            <a:ext cx="4374619" cy="558021"/>
          </a:xfrm>
          <a:prstGeom prst="rect">
            <a:avLst/>
          </a:prstGeom>
          <a:noFill/>
        </p:spPr>
        <p:txBody>
          <a:bodyPr wrap="square" lIns="88057" tIns="44029" rIns="88057" bIns="44029" rtlCol="0">
            <a:spAutoFit/>
          </a:bodyPr>
          <a:lstStyle/>
          <a:p>
            <a:r>
              <a:rPr lang="ru-RU" sz="1524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температурного датчика таймера для </a:t>
            </a:r>
            <a:r>
              <a:rPr lang="ru-RU" sz="1524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кровоостонавливающих</a:t>
            </a:r>
            <a:r>
              <a:rPr lang="ru-RU" sz="1524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жгутов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598636" y="3228864"/>
            <a:ext cx="4161910" cy="432048"/>
          </a:xfrm>
          <a:prstGeom prst="rect">
            <a:avLst/>
          </a:prstGeom>
        </p:spPr>
        <p:txBody>
          <a:bodyPr vert="horz" lIns="88057" tIns="44029" rIns="88057" bIns="44029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714" b="1" dirty="0"/>
              <a:t>Левченко Анастасия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24729" y="3554885"/>
            <a:ext cx="4408597" cy="1473912"/>
          </a:xfrm>
          <a:prstGeom prst="rect">
            <a:avLst/>
          </a:prstGeom>
          <a:noFill/>
        </p:spPr>
        <p:txBody>
          <a:bodyPr wrap="square" lIns="88057" tIns="44029" rIns="88057" bIns="44029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Разработка плавучих </a:t>
            </a:r>
            <a:r>
              <a:rPr lang="ru-RU" dirty="0" err="1">
                <a:solidFill>
                  <a:schemeClr val="bg1"/>
                </a:solidFill>
              </a:rPr>
              <a:t>нефтесорбентов</a:t>
            </a:r>
            <a:r>
              <a:rPr lang="ru-RU" dirty="0">
                <a:solidFill>
                  <a:schemeClr val="bg1"/>
                </a:solidFill>
              </a:rPr>
              <a:t> на основе гранулированного оксида железа (магнетита) с использованием органических отходов для предприятий нефтеочистки</a:t>
            </a:r>
            <a:endParaRPr lang="ru-RU" sz="1524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30263" y="5124347"/>
            <a:ext cx="5093625" cy="1733653"/>
          </a:xfrm>
          <a:prstGeom prst="rect">
            <a:avLst/>
          </a:prstGeom>
          <a:solidFill>
            <a:srgbClr val="6E1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057" tIns="44029" rIns="88057" bIns="44029"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82933" y="5730412"/>
            <a:ext cx="4691411" cy="792572"/>
          </a:xfrm>
          <a:prstGeom prst="rect">
            <a:avLst/>
          </a:prstGeom>
          <a:noFill/>
        </p:spPr>
        <p:txBody>
          <a:bodyPr wrap="square" lIns="88057" tIns="44029" rIns="88057" bIns="44029" rtlCol="0">
            <a:spAutoFit/>
          </a:bodyPr>
          <a:lstStyle/>
          <a:p>
            <a:r>
              <a:rPr lang="ru-RU" sz="1524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мобильного измерительного комплекса оперативного мониторинга процессов загрязнения и очистки грунтов от </a:t>
            </a:r>
            <a:r>
              <a:rPr lang="ru-RU" sz="1524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экотоксикантов</a:t>
            </a:r>
            <a:endParaRPr lang="ru-RU" sz="1524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089633" y="5188490"/>
            <a:ext cx="3481295" cy="525250"/>
          </a:xfrm>
          <a:prstGeom prst="rect">
            <a:avLst/>
          </a:prstGeom>
        </p:spPr>
        <p:txBody>
          <a:bodyPr vert="horz" lIns="88057" tIns="44029" rIns="88057" bIns="44029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524" b="1" dirty="0"/>
              <a:t>Шабанов Евгений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E284F9-6343-3A3B-DEB0-9F362ADC6D24}"/>
              </a:ext>
            </a:extLst>
          </p:cNvPr>
          <p:cNvSpPr txBox="1"/>
          <p:nvPr/>
        </p:nvSpPr>
        <p:spPr>
          <a:xfrm>
            <a:off x="396745" y="237146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Примеры проектов-победителей </a:t>
            </a:r>
          </a:p>
        </p:txBody>
      </p:sp>
    </p:spTree>
    <p:extLst>
      <p:ext uri="{BB962C8B-B14F-4D97-AF65-F5344CB8AC3E}">
        <p14:creationId xmlns:p14="http://schemas.microsoft.com/office/powerpoint/2010/main" val="18063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352234" y="513071"/>
            <a:ext cx="4767014" cy="402978"/>
            <a:chOff x="0" y="692523"/>
            <a:chExt cx="2624903" cy="27163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23"/>
              <a:ext cx="1294463" cy="271633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1770" tIns="21770" rIns="21770" bIns="21770" numCol="1" spcCol="38100" rtlCol="0" anchor="ctr">
              <a:spAutoFit/>
            </a:bodyPr>
            <a:lstStyle/>
            <a:p>
              <a:pPr defTabSz="1174113" hangingPunct="0"/>
              <a:endParaRPr lang="ru-RU" sz="2333" dirty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26"/>
              <a:ext cx="1294463" cy="271633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1770" tIns="21770" rIns="21770" bIns="21770" numCol="1" spcCol="38100" rtlCol="0" anchor="ctr">
              <a:spAutoFit/>
            </a:bodyPr>
            <a:lstStyle/>
            <a:p>
              <a:pPr defTabSz="1174113" hangingPunct="0"/>
              <a:endParaRPr lang="ru-RU" sz="2333" dirty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26"/>
              <a:ext cx="1294463" cy="271633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1770" tIns="21770" rIns="21770" bIns="21770" numCol="1" spcCol="38100" rtlCol="0" anchor="ctr">
              <a:spAutoFit/>
            </a:bodyPr>
            <a:lstStyle/>
            <a:p>
              <a:pPr defTabSz="1174113" hangingPunct="0"/>
              <a:endParaRPr lang="ru-RU" sz="2333" dirty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26"/>
              <a:ext cx="1294463" cy="271633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1770" tIns="21770" rIns="21770" bIns="21770" numCol="1" spcCol="38100" rtlCol="0" anchor="ctr">
              <a:spAutoFit/>
            </a:bodyPr>
            <a:lstStyle/>
            <a:p>
              <a:pPr defTabSz="1174113" hangingPunct="0"/>
              <a:endParaRPr lang="ru-RU" sz="2333" dirty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26"/>
              <a:ext cx="1294463" cy="271633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1770" tIns="21770" rIns="21770" bIns="21770" numCol="1" spcCol="38100" rtlCol="0" anchor="ctr">
              <a:spAutoFit/>
            </a:bodyPr>
            <a:lstStyle/>
            <a:p>
              <a:pPr defTabSz="1174113" hangingPunct="0"/>
              <a:endParaRPr lang="ru-RU" sz="2333" dirty="0">
                <a:solidFill>
                  <a:srgbClr val="000000"/>
                </a:solidFill>
                <a:sym typeface="Helvetica"/>
              </a:endParaRPr>
            </a:p>
          </p:txBody>
        </p:sp>
      </p:grpSp>
      <p:pic>
        <p:nvPicPr>
          <p:cNvPr id="1026" name="Picture 2" descr="C:\Users\Kate\Desktop\Студстартап КузГТУ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82" y="761981"/>
            <a:ext cx="5743744" cy="6096019"/>
          </a:xfrm>
          <a:prstGeom prst="rect">
            <a:avLst/>
          </a:prstGeom>
          <a:noFill/>
        </p:spPr>
      </p:pic>
      <p:pic>
        <p:nvPicPr>
          <p:cNvPr id="1027" name="Picture 3" descr="C:\Users\Kate\Desktop\Студстартап КузГТ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274" y="762000"/>
            <a:ext cx="5743726" cy="6096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2273" y="214061"/>
            <a:ext cx="6968378" cy="547921"/>
          </a:xfrm>
          <a:prstGeom prst="rect">
            <a:avLst/>
          </a:prstGeom>
          <a:solidFill>
            <a:srgbClr val="6E1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041" tIns="44020" rIns="88041" bIns="44020"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F80FA-EB17-7A10-4DBF-5C166828CD74}"/>
              </a:ext>
            </a:extLst>
          </p:cNvPr>
          <p:cNvSpPr txBox="1"/>
          <p:nvPr/>
        </p:nvSpPr>
        <p:spPr>
          <a:xfrm>
            <a:off x="396745" y="237146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Примеры проектов-победителей </a:t>
            </a:r>
          </a:p>
        </p:txBody>
      </p:sp>
    </p:spTree>
    <p:extLst>
      <p:ext uri="{BB962C8B-B14F-4D97-AF65-F5344CB8AC3E}">
        <p14:creationId xmlns:p14="http://schemas.microsoft.com/office/powerpoint/2010/main" val="2543150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1326</Words>
  <Application>Microsoft Macintosh PowerPoint</Application>
  <PresentationFormat>Широкоэкранный</PresentationFormat>
  <Paragraphs>321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Aptos</vt:lpstr>
      <vt:lpstr>Arial</vt:lpstr>
      <vt:lpstr>Courier New</vt:lpstr>
      <vt:lpstr>Helvetica</vt:lpstr>
      <vt:lpstr>Tahoma</vt:lpstr>
      <vt:lpstr>Times New Roman</vt:lpstr>
      <vt:lpstr>Office Theme</vt:lpstr>
      <vt:lpstr>ПРОГРАММА «УМНИК»</vt:lpstr>
      <vt:lpstr>О ПРОГРАММЕ</vt:lpstr>
      <vt:lpstr>УМНИК в Кузбассе</vt:lpstr>
      <vt:lpstr>ТЕМАТИЧЕСКИЕ НАПРАВЛЕНИЯ ОТБОРОВ</vt:lpstr>
      <vt:lpstr>Презентация PowerPoint</vt:lpstr>
      <vt:lpstr>Примеры проектов-победителей «УМНИК»</vt:lpstr>
      <vt:lpstr>Презентация PowerPoint</vt:lpstr>
      <vt:lpstr>Презентация PowerPoint</vt:lpstr>
      <vt:lpstr>Презентация PowerPoint</vt:lpstr>
      <vt:lpstr>ЧТО НОВОГО</vt:lpstr>
      <vt:lpstr>РЕАЛИЗАЦИЯ ПРОЕКТА</vt:lpstr>
      <vt:lpstr>ГРАФИК ОТБОРА</vt:lpstr>
      <vt:lpstr>ПРИ ПОДАЧЕ ИНФОРМАЦИИ О ПРОЕКТЕ</vt:lpstr>
      <vt:lpstr>КРИТЕРИИ ОЦЕНКИ</vt:lpstr>
      <vt:lpstr>КАК ПОБЕДИТЬ</vt:lpstr>
      <vt:lpstr>ПРИ ЗАЩИТЕ ПРОЕКТА</vt:lpstr>
      <vt:lpstr>ФАСТ-ТРЕК</vt:lpstr>
      <vt:lpstr>УМНИК – ПЕРВАЯ СТУПЕНЬ В ЛИНЕЙКЕ ГРАНТОВЫХ</vt:lpstr>
      <vt:lpstr>ОБРАЩАЕМ ВНИМАНИЕ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Овчинников Александр Александрович</dc:creator>
  <cp:lastModifiedBy>lagris42@gmail.com</cp:lastModifiedBy>
  <cp:revision>4</cp:revision>
  <dcterms:created xsi:type="dcterms:W3CDTF">2026-05-05T04:28:27Z</dcterms:created>
  <dcterms:modified xsi:type="dcterms:W3CDTF">2026-05-05T05:52:21Z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2026-05-05T00:00:00Z</vt:filetime>
  </property>
  <property fmtid="{D5CDD505-2E9C-101B-9397-08002B2CF9AE}" pid="5" name="Producer">
    <vt:lpwstr>Microsoft® PowerPoint® 2013</vt:lpwstr>
  </property>
</Properties>
</file>